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58" r:id="rId2"/>
    <p:sldId id="261" r:id="rId3"/>
    <p:sldId id="262" r:id="rId4"/>
    <p:sldId id="257" r:id="rId5"/>
    <p:sldId id="264" r:id="rId6"/>
    <p:sldId id="263" r:id="rId7"/>
    <p:sldId id="265" r:id="rId8"/>
    <p:sldId id="266" r:id="rId9"/>
    <p:sldId id="267" r:id="rId10"/>
    <p:sldId id="268" r:id="rId11"/>
    <p:sldId id="269" r:id="rId12"/>
    <p:sldId id="270" r:id="rId13"/>
    <p:sldId id="271" r:id="rId14"/>
    <p:sldId id="273" r:id="rId15"/>
    <p:sldId id="272" r:id="rId16"/>
    <p:sldId id="274"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434" autoAdjust="0"/>
  </p:normalViewPr>
  <p:slideViewPr>
    <p:cSldViewPr snapToGrid="0" showGuides="1">
      <p:cViewPr varScale="1">
        <p:scale>
          <a:sx n="70" d="100"/>
          <a:sy n="70" d="100"/>
        </p:scale>
        <p:origin x="1482" y="63"/>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D:\Function\2014\Hunter%20Douglas\Survey%20Responses\Years%20As%20Product%20Rep.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bar"/>
        <c:grouping val="clustered"/>
        <c:varyColors val="0"/>
        <c:ser>
          <c:idx val="0"/>
          <c:order val="0"/>
          <c:spPr>
            <a:solidFill>
              <a:srgbClr val="A50021"/>
            </a:solidFill>
            <a:ln>
              <a:noFill/>
            </a:ln>
            <a:effectLst/>
          </c:spPr>
          <c:invertIfNegative val="0"/>
          <c:cat>
            <c:strRef>
              <c:f>Sheet1!$A$1:$A$7</c:f>
              <c:strCache>
                <c:ptCount val="7"/>
                <c:pt idx="0">
                  <c:v>1 to 4 years</c:v>
                </c:pt>
                <c:pt idx="1">
                  <c:v>5 to 9 years</c:v>
                </c:pt>
                <c:pt idx="2">
                  <c:v>10 to 14 years</c:v>
                </c:pt>
                <c:pt idx="3">
                  <c:v>15 to 19 years</c:v>
                </c:pt>
                <c:pt idx="4">
                  <c:v>20 to 25 years</c:v>
                </c:pt>
                <c:pt idx="5">
                  <c:v>26 to 30 years</c:v>
                </c:pt>
                <c:pt idx="6">
                  <c:v>More than 30 years</c:v>
                </c:pt>
              </c:strCache>
            </c:strRef>
          </c:cat>
          <c:val>
            <c:numRef>
              <c:f>Sheet1!$B$1:$B$7</c:f>
              <c:numCache>
                <c:formatCode>General</c:formatCode>
                <c:ptCount val="7"/>
                <c:pt idx="0">
                  <c:v>1</c:v>
                </c:pt>
                <c:pt idx="1">
                  <c:v>1</c:v>
                </c:pt>
                <c:pt idx="2">
                  <c:v>2</c:v>
                </c:pt>
                <c:pt idx="3">
                  <c:v>1</c:v>
                </c:pt>
                <c:pt idx="4">
                  <c:v>6</c:v>
                </c:pt>
                <c:pt idx="5">
                  <c:v>2</c:v>
                </c:pt>
                <c:pt idx="6">
                  <c:v>2</c:v>
                </c:pt>
              </c:numCache>
            </c:numRef>
          </c:val>
        </c:ser>
        <c:dLbls>
          <c:showLegendKey val="0"/>
          <c:showVal val="0"/>
          <c:showCatName val="0"/>
          <c:showSerName val="0"/>
          <c:showPercent val="0"/>
          <c:showBubbleSize val="0"/>
        </c:dLbls>
        <c:gapWidth val="182"/>
        <c:axId val="453734624"/>
        <c:axId val="453735016"/>
      </c:barChart>
      <c:catAx>
        <c:axId val="45373462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95000"/>
                    <a:lumOff val="5000"/>
                  </a:schemeClr>
                </a:solidFill>
                <a:latin typeface="Arial" panose="020B0604020202020204" pitchFamily="34" charset="0"/>
                <a:ea typeface="+mn-ea"/>
                <a:cs typeface="+mn-cs"/>
              </a:defRPr>
            </a:pPr>
            <a:endParaRPr lang="en-US"/>
          </a:p>
        </c:txPr>
        <c:crossAx val="453735016"/>
        <c:crosses val="autoZero"/>
        <c:auto val="1"/>
        <c:lblAlgn val="ctr"/>
        <c:lblOffset val="100"/>
        <c:noMultiLvlLbl val="0"/>
      </c:catAx>
      <c:valAx>
        <c:axId val="45373501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95000"/>
                    <a:lumOff val="5000"/>
                  </a:schemeClr>
                </a:solidFill>
                <a:latin typeface="Arial" panose="020B0604020202020204" pitchFamily="34" charset="0"/>
                <a:ea typeface="+mn-ea"/>
                <a:cs typeface="+mn-cs"/>
              </a:defRPr>
            </a:pPr>
            <a:endParaRPr lang="en-US"/>
          </a:p>
        </c:txPr>
        <c:crossAx val="453734624"/>
        <c:crosses val="autoZero"/>
        <c:crossBetween val="between"/>
      </c:valAx>
      <c:spPr>
        <a:noFill/>
        <a:ln>
          <a:noFill/>
        </a:ln>
        <a:effectLst/>
      </c:spPr>
    </c:plotArea>
    <c:plotVisOnly val="1"/>
    <c:dispBlanksAs val="gap"/>
    <c:showDLblsOverMax val="0"/>
  </c:chart>
  <c:spPr>
    <a:noFill/>
    <a:ln w="9525" cap="flat" cmpd="sng" algn="ctr">
      <a:noFill/>
      <a:round/>
    </a:ln>
    <a:effectLst>
      <a:outerShdw blurRad="50800" dist="50800" dir="5400000" sx="1000" sy="1000" algn="ctr" rotWithShape="0">
        <a:srgbClr val="000000">
          <a:alpha val="43137"/>
        </a:srgbClr>
      </a:outerShdw>
    </a:effectLst>
  </c:spPr>
  <c:txPr>
    <a:bodyPr/>
    <a:lstStyle/>
    <a:p>
      <a:pPr>
        <a:defRPr sz="1100" baseline="0">
          <a:solidFill>
            <a:schemeClr val="tx1">
              <a:lumMod val="95000"/>
              <a:lumOff val="5000"/>
            </a:schemeClr>
          </a:solidFill>
          <a:latin typeface="Arial" panose="020B0604020202020204" pitchFamily="34" charset="0"/>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rgbClr val="A21E1E"/>
            </a:solidFill>
            <a:ln>
              <a:noFill/>
            </a:ln>
            <a:effectLst/>
          </c:spPr>
          <c:invertIfNegative val="0"/>
          <c:cat>
            <c:strRef>
              <c:f>Sheet1!$A$1:$A$5</c:f>
              <c:strCache>
                <c:ptCount val="5"/>
                <c:pt idx="0">
                  <c:v>Make Recommendation Based on Product Knowledge --  "Solution" Approach</c:v>
                </c:pt>
                <c:pt idx="1">
                  <c:v>Show What is Specified or Requested</c:v>
                </c:pt>
                <c:pt idx="2">
                  <c:v>Show Suitable Products within Budget</c:v>
                </c:pt>
                <c:pt idx="3">
                  <c:v>Project Location Influences Products Shown </c:v>
                </c:pt>
                <c:pt idx="4">
                  <c:v>Track Record with Manufacturer</c:v>
                </c:pt>
              </c:strCache>
            </c:strRef>
          </c:cat>
          <c:val>
            <c:numRef>
              <c:f>Sheet1!$B$1:$B$5</c:f>
              <c:numCache>
                <c:formatCode>General</c:formatCode>
                <c:ptCount val="5"/>
                <c:pt idx="0">
                  <c:v>4</c:v>
                </c:pt>
                <c:pt idx="1">
                  <c:v>6</c:v>
                </c:pt>
                <c:pt idx="2">
                  <c:v>2</c:v>
                </c:pt>
                <c:pt idx="3">
                  <c:v>1</c:v>
                </c:pt>
                <c:pt idx="4">
                  <c:v>1</c:v>
                </c:pt>
              </c:numCache>
            </c:numRef>
          </c:val>
        </c:ser>
        <c:dLbls>
          <c:showLegendKey val="0"/>
          <c:showVal val="0"/>
          <c:showCatName val="0"/>
          <c:showSerName val="0"/>
          <c:showPercent val="0"/>
          <c:showBubbleSize val="0"/>
        </c:dLbls>
        <c:gapWidth val="182"/>
        <c:axId val="456308096"/>
        <c:axId val="456308880"/>
      </c:barChart>
      <c:catAx>
        <c:axId val="45630809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mn-cs"/>
              </a:defRPr>
            </a:pPr>
            <a:endParaRPr lang="en-US"/>
          </a:p>
        </c:txPr>
        <c:crossAx val="456308880"/>
        <c:crosses val="autoZero"/>
        <c:auto val="1"/>
        <c:lblAlgn val="ctr"/>
        <c:lblOffset val="100"/>
        <c:noMultiLvlLbl val="0"/>
      </c:catAx>
      <c:valAx>
        <c:axId val="45630888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mn-cs"/>
              </a:defRPr>
            </a:pPr>
            <a:endParaRPr lang="en-US"/>
          </a:p>
        </c:txPr>
        <c:crossAx val="456308096"/>
        <c:crosses val="autoZero"/>
        <c:crossBetween val="between"/>
      </c:valAx>
      <c:spPr>
        <a:noFill/>
        <a:ln>
          <a:noFill/>
        </a:ln>
        <a:effectLst/>
      </c:spPr>
    </c:plotArea>
    <c:plotVisOnly val="1"/>
    <c:dispBlanksAs val="gap"/>
    <c:showDLblsOverMax val="0"/>
  </c:chart>
  <c:spPr>
    <a:noFill/>
    <a:ln>
      <a:noFill/>
    </a:ln>
    <a:effectLst/>
  </c:spPr>
  <c:txPr>
    <a:bodyPr/>
    <a:lstStyle/>
    <a:p>
      <a:pPr>
        <a:defRPr sz="1100" baseline="0">
          <a:latin typeface="Arial" panose="020B0604020202020204" pitchFamily="34" charset="0"/>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999106882473022"/>
          <c:y val="0"/>
          <c:w val="0.46453448527267427"/>
          <c:h val="0.88548611111111108"/>
        </c:manualLayout>
      </c:layout>
      <c:barChart>
        <c:barDir val="bar"/>
        <c:grouping val="clustered"/>
        <c:varyColors val="0"/>
        <c:ser>
          <c:idx val="0"/>
          <c:order val="0"/>
          <c:spPr>
            <a:solidFill>
              <a:srgbClr val="A21E1E"/>
            </a:solidFill>
            <a:ln>
              <a:noFill/>
            </a:ln>
            <a:effectLst/>
          </c:spPr>
          <c:invertIfNegative val="0"/>
          <c:cat>
            <c:strRef>
              <c:f>Sheet1!$A$1:$A$9</c:f>
              <c:strCache>
                <c:ptCount val="9"/>
                <c:pt idx="0">
                  <c:v>Innovative New Products</c:v>
                </c:pt>
                <c:pt idx="1">
                  <c:v>Pricing Flexibility</c:v>
                </c:pt>
                <c:pt idx="2">
                  <c:v>Product Acceptance / Demand</c:v>
                </c:pt>
                <c:pt idx="3">
                  <c:v>Advertising Support / Marketing Materials</c:v>
                </c:pt>
                <c:pt idx="4">
                  <c:v>Ease of Working with Manufacturer</c:v>
                </c:pt>
                <c:pt idx="5">
                  <c:v>Best Product / Best Solution for Project</c:v>
                </c:pt>
                <c:pt idx="6">
                  <c:v>Product Quality</c:v>
                </c:pt>
                <c:pt idx="7">
                  <c:v>Service and Technical Support from Manufacturer </c:v>
                </c:pt>
                <c:pt idx="8">
                  <c:v>Compensation / Commission Rate / Quick Payment </c:v>
                </c:pt>
              </c:strCache>
            </c:strRef>
          </c:cat>
          <c:val>
            <c:numRef>
              <c:f>Sheet1!$B$1:$B$9</c:f>
              <c:numCache>
                <c:formatCode>General</c:formatCode>
                <c:ptCount val="9"/>
                <c:pt idx="0">
                  <c:v>1</c:v>
                </c:pt>
                <c:pt idx="1">
                  <c:v>1</c:v>
                </c:pt>
                <c:pt idx="2">
                  <c:v>2</c:v>
                </c:pt>
                <c:pt idx="3">
                  <c:v>2</c:v>
                </c:pt>
                <c:pt idx="4">
                  <c:v>3</c:v>
                </c:pt>
                <c:pt idx="5">
                  <c:v>3</c:v>
                </c:pt>
                <c:pt idx="6">
                  <c:v>6</c:v>
                </c:pt>
                <c:pt idx="7">
                  <c:v>7</c:v>
                </c:pt>
                <c:pt idx="8">
                  <c:v>12</c:v>
                </c:pt>
              </c:numCache>
            </c:numRef>
          </c:val>
        </c:ser>
        <c:dLbls>
          <c:showLegendKey val="0"/>
          <c:showVal val="0"/>
          <c:showCatName val="0"/>
          <c:showSerName val="0"/>
          <c:showPercent val="0"/>
          <c:showBubbleSize val="0"/>
        </c:dLbls>
        <c:gapWidth val="182"/>
        <c:axId val="456311624"/>
        <c:axId val="456312408"/>
      </c:barChart>
      <c:catAx>
        <c:axId val="45631162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95000"/>
                    <a:lumOff val="5000"/>
                  </a:schemeClr>
                </a:solidFill>
                <a:latin typeface="Arial" panose="020B0604020202020204" pitchFamily="34" charset="0"/>
                <a:ea typeface="+mn-ea"/>
                <a:cs typeface="+mn-cs"/>
              </a:defRPr>
            </a:pPr>
            <a:endParaRPr lang="en-US"/>
          </a:p>
        </c:txPr>
        <c:crossAx val="456312408"/>
        <c:crosses val="autoZero"/>
        <c:auto val="1"/>
        <c:lblAlgn val="ctr"/>
        <c:lblOffset val="100"/>
        <c:noMultiLvlLbl val="0"/>
      </c:catAx>
      <c:valAx>
        <c:axId val="45631240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95000"/>
                    <a:lumOff val="5000"/>
                  </a:schemeClr>
                </a:solidFill>
                <a:latin typeface="Arial" panose="020B0604020202020204" pitchFamily="34" charset="0"/>
                <a:ea typeface="+mn-ea"/>
                <a:cs typeface="+mn-cs"/>
              </a:defRPr>
            </a:pPr>
            <a:endParaRPr lang="en-US"/>
          </a:p>
        </c:txPr>
        <c:crossAx val="456311624"/>
        <c:crosses val="autoZero"/>
        <c:crossBetween val="between"/>
      </c:valAx>
      <c:spPr>
        <a:noFill/>
        <a:ln>
          <a:noFill/>
        </a:ln>
        <a:effectLst/>
      </c:spPr>
    </c:plotArea>
    <c:plotVisOnly val="1"/>
    <c:dispBlanksAs val="gap"/>
    <c:showDLblsOverMax val="0"/>
  </c:chart>
  <c:spPr>
    <a:noFill/>
    <a:ln>
      <a:noFill/>
    </a:ln>
    <a:effectLst/>
  </c:spPr>
  <c:txPr>
    <a:bodyPr/>
    <a:lstStyle/>
    <a:p>
      <a:pPr>
        <a:defRPr sz="1100" baseline="0">
          <a:solidFill>
            <a:schemeClr val="tx1">
              <a:lumMod val="95000"/>
              <a:lumOff val="5000"/>
            </a:schemeClr>
          </a:solidFill>
          <a:latin typeface="Arial" panose="020B0604020202020204" pitchFamily="34" charset="0"/>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rgbClr val="A21E1E"/>
            </a:solidFill>
            <a:ln>
              <a:noFill/>
            </a:ln>
            <a:effectLst/>
          </c:spPr>
          <c:invertIfNegative val="0"/>
          <c:cat>
            <c:strRef>
              <c:f>Sheet1!$A$2:$A$7</c:f>
              <c:strCache>
                <c:ptCount val="6"/>
                <c:pt idx="0">
                  <c:v>Do Not Use</c:v>
                </c:pt>
                <c:pt idx="1">
                  <c:v>Send Ahead by Email</c:v>
                </c:pt>
                <c:pt idx="2">
                  <c:v>Sometimes / When Appropriate</c:v>
                </c:pt>
                <c:pt idx="3">
                  <c:v>Often</c:v>
                </c:pt>
                <c:pt idx="4">
                  <c:v>Almost Always</c:v>
                </c:pt>
                <c:pt idx="5">
                  <c:v>Every Call </c:v>
                </c:pt>
              </c:strCache>
            </c:strRef>
          </c:cat>
          <c:val>
            <c:numRef>
              <c:f>Sheet1!$B$2:$B$7</c:f>
              <c:numCache>
                <c:formatCode>General</c:formatCode>
                <c:ptCount val="6"/>
                <c:pt idx="0">
                  <c:v>1</c:v>
                </c:pt>
                <c:pt idx="1">
                  <c:v>1</c:v>
                </c:pt>
                <c:pt idx="2">
                  <c:v>1</c:v>
                </c:pt>
                <c:pt idx="3">
                  <c:v>1</c:v>
                </c:pt>
                <c:pt idx="4">
                  <c:v>7</c:v>
                </c:pt>
                <c:pt idx="5">
                  <c:v>5</c:v>
                </c:pt>
              </c:numCache>
            </c:numRef>
          </c:val>
        </c:ser>
        <c:dLbls>
          <c:showLegendKey val="0"/>
          <c:showVal val="0"/>
          <c:showCatName val="0"/>
          <c:showSerName val="0"/>
          <c:showPercent val="0"/>
          <c:showBubbleSize val="0"/>
        </c:dLbls>
        <c:gapWidth val="182"/>
        <c:axId val="551727496"/>
        <c:axId val="551733376"/>
      </c:barChart>
      <c:catAx>
        <c:axId val="55172749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95000"/>
                    <a:lumOff val="5000"/>
                  </a:schemeClr>
                </a:solidFill>
                <a:latin typeface="Arial" panose="020B0604020202020204" pitchFamily="34" charset="0"/>
                <a:ea typeface="+mn-ea"/>
                <a:cs typeface="+mn-cs"/>
              </a:defRPr>
            </a:pPr>
            <a:endParaRPr lang="en-US"/>
          </a:p>
        </c:txPr>
        <c:crossAx val="551733376"/>
        <c:crosses val="autoZero"/>
        <c:auto val="1"/>
        <c:lblAlgn val="ctr"/>
        <c:lblOffset val="100"/>
        <c:noMultiLvlLbl val="0"/>
      </c:catAx>
      <c:valAx>
        <c:axId val="55173337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95000"/>
                    <a:lumOff val="5000"/>
                  </a:schemeClr>
                </a:solidFill>
                <a:latin typeface="Arial" panose="020B0604020202020204" pitchFamily="34" charset="0"/>
                <a:ea typeface="+mn-ea"/>
                <a:cs typeface="+mn-cs"/>
              </a:defRPr>
            </a:pPr>
            <a:endParaRPr lang="en-US"/>
          </a:p>
        </c:txPr>
        <c:crossAx val="551727496"/>
        <c:crosses val="autoZero"/>
        <c:crossBetween val="between"/>
      </c:valAx>
      <c:spPr>
        <a:noFill/>
        <a:ln>
          <a:noFill/>
        </a:ln>
        <a:effectLst/>
      </c:spPr>
    </c:plotArea>
    <c:plotVisOnly val="1"/>
    <c:dispBlanksAs val="gap"/>
    <c:showDLblsOverMax val="0"/>
  </c:chart>
  <c:spPr>
    <a:noFill/>
    <a:ln>
      <a:noFill/>
    </a:ln>
    <a:effectLst/>
  </c:spPr>
  <c:txPr>
    <a:bodyPr/>
    <a:lstStyle/>
    <a:p>
      <a:pPr>
        <a:defRPr sz="1100" baseline="0">
          <a:solidFill>
            <a:schemeClr val="tx1">
              <a:lumMod val="95000"/>
              <a:lumOff val="5000"/>
            </a:schemeClr>
          </a:solidFill>
          <a:latin typeface="Arial" panose="020B0604020202020204" pitchFamily="34" charset="0"/>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98543705319357"/>
          <c:y val="0"/>
          <c:w val="0.50526564859841094"/>
          <c:h val="0.91812647243644974"/>
        </c:manualLayout>
      </c:layout>
      <c:barChart>
        <c:barDir val="bar"/>
        <c:grouping val="clustered"/>
        <c:varyColors val="0"/>
        <c:ser>
          <c:idx val="0"/>
          <c:order val="0"/>
          <c:spPr>
            <a:solidFill>
              <a:srgbClr val="A21E1E"/>
            </a:solidFill>
            <a:ln>
              <a:noFill/>
            </a:ln>
            <a:effectLst/>
          </c:spPr>
          <c:invertIfNegative val="0"/>
          <c:cat>
            <c:strRef>
              <c:f>Sheet1!$A$1:$A$11</c:f>
              <c:strCache>
                <c:ptCount val="11"/>
                <c:pt idx="0">
                  <c:v>Electronic Media Tools/ Tools for iPad</c:v>
                </c:pt>
                <c:pt idx="1">
                  <c:v>Photos, Including Projects / Installation Photos </c:v>
                </c:pt>
                <c:pt idx="2">
                  <c:v>High-Quality Web Site with Access to Samples, Literature, Technical Info &amp; Projects on                                     Manufacturer's Site</c:v>
                </c:pt>
                <c:pt idx="3">
                  <c:v>Brochures/Literature</c:v>
                </c:pt>
                <c:pt idx="4">
                  <c:v>Technical Information</c:v>
                </c:pt>
                <c:pt idx="5">
                  <c:v>Physical Samples</c:v>
                </c:pt>
                <c:pt idx="6">
                  <c:v>Finish Selectors / Finish Samples</c:v>
                </c:pt>
                <c:pt idx="7">
                  <c:v>Sales training</c:v>
                </c:pt>
                <c:pt idx="8">
                  <c:v>Testimonials from Architects or Contractors                                                             Who Have Used the Product</c:v>
                </c:pt>
                <c:pt idx="9">
                  <c:v>Case Studies/ Project Profiles</c:v>
                </c:pt>
                <c:pt idx="10">
                  <c:v>Lunch 'n' Learn / Box Lunch Events</c:v>
                </c:pt>
              </c:strCache>
            </c:strRef>
          </c:cat>
          <c:val>
            <c:numRef>
              <c:f>Sheet1!$B$1:$B$11</c:f>
              <c:numCache>
                <c:formatCode>General</c:formatCode>
                <c:ptCount val="11"/>
                <c:pt idx="0">
                  <c:v>4</c:v>
                </c:pt>
                <c:pt idx="1">
                  <c:v>9</c:v>
                </c:pt>
                <c:pt idx="2">
                  <c:v>4</c:v>
                </c:pt>
                <c:pt idx="3">
                  <c:v>6</c:v>
                </c:pt>
                <c:pt idx="4">
                  <c:v>2</c:v>
                </c:pt>
                <c:pt idx="5">
                  <c:v>9</c:v>
                </c:pt>
                <c:pt idx="6">
                  <c:v>2</c:v>
                </c:pt>
                <c:pt idx="7">
                  <c:v>1</c:v>
                </c:pt>
                <c:pt idx="8">
                  <c:v>1</c:v>
                </c:pt>
                <c:pt idx="9">
                  <c:v>1</c:v>
                </c:pt>
                <c:pt idx="10">
                  <c:v>1</c:v>
                </c:pt>
              </c:numCache>
            </c:numRef>
          </c:val>
        </c:ser>
        <c:dLbls>
          <c:showLegendKey val="0"/>
          <c:showVal val="0"/>
          <c:showCatName val="0"/>
          <c:showSerName val="0"/>
          <c:showPercent val="0"/>
          <c:showBubbleSize val="0"/>
        </c:dLbls>
        <c:gapWidth val="150"/>
        <c:axId val="551728280"/>
        <c:axId val="551725928"/>
      </c:barChart>
      <c:catAx>
        <c:axId val="55172828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95000"/>
                    <a:lumOff val="5000"/>
                  </a:schemeClr>
                </a:solidFill>
                <a:latin typeface="Arial" panose="020B0604020202020204" pitchFamily="34" charset="0"/>
                <a:ea typeface="+mn-ea"/>
                <a:cs typeface="+mn-cs"/>
              </a:defRPr>
            </a:pPr>
            <a:endParaRPr lang="en-US"/>
          </a:p>
        </c:txPr>
        <c:crossAx val="551725928"/>
        <c:crosses val="autoZero"/>
        <c:auto val="1"/>
        <c:lblAlgn val="ctr"/>
        <c:lblOffset val="100"/>
        <c:noMultiLvlLbl val="0"/>
      </c:catAx>
      <c:valAx>
        <c:axId val="55172592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95000"/>
                    <a:lumOff val="5000"/>
                  </a:schemeClr>
                </a:solidFill>
                <a:latin typeface="Arial" panose="020B0604020202020204" pitchFamily="34" charset="0"/>
                <a:ea typeface="+mn-ea"/>
                <a:cs typeface="+mn-cs"/>
              </a:defRPr>
            </a:pPr>
            <a:endParaRPr lang="en-US"/>
          </a:p>
        </c:txPr>
        <c:crossAx val="551728280"/>
        <c:crosses val="autoZero"/>
        <c:crossBetween val="between"/>
      </c:valAx>
      <c:spPr>
        <a:noFill/>
        <a:ln>
          <a:noFill/>
        </a:ln>
        <a:effectLst/>
      </c:spPr>
    </c:plotArea>
    <c:plotVisOnly val="1"/>
    <c:dispBlanksAs val="gap"/>
    <c:showDLblsOverMax val="0"/>
  </c:chart>
  <c:spPr>
    <a:noFill/>
    <a:ln>
      <a:noFill/>
    </a:ln>
    <a:effectLst/>
  </c:spPr>
  <c:txPr>
    <a:bodyPr/>
    <a:lstStyle/>
    <a:p>
      <a:pPr>
        <a:defRPr sz="1100" baseline="0">
          <a:solidFill>
            <a:schemeClr val="tx1">
              <a:lumMod val="95000"/>
              <a:lumOff val="5000"/>
            </a:schemeClr>
          </a:solidFill>
          <a:latin typeface="Arial" panose="020B0604020202020204" pitchFamily="34" charset="0"/>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manualLayout>
          <c:layoutTarget val="inner"/>
          <c:xMode val="edge"/>
          <c:yMode val="edge"/>
          <c:x val="0.45082385535141439"/>
          <c:y val="0.19861111111111115"/>
          <c:w val="0.51792031204432776"/>
          <c:h val="0.74243055555555559"/>
        </c:manualLayout>
      </c:layout>
      <c:barChart>
        <c:barDir val="bar"/>
        <c:grouping val="clustered"/>
        <c:varyColors val="0"/>
        <c:ser>
          <c:idx val="0"/>
          <c:order val="0"/>
          <c:spPr>
            <a:solidFill>
              <a:srgbClr val="A21E1E"/>
            </a:solidFill>
            <a:ln>
              <a:noFill/>
            </a:ln>
            <a:effectLst/>
          </c:spPr>
          <c:invertIfNegative val="0"/>
          <c:cat>
            <c:strRef>
              <c:f>Sheet1!$A$1:$A$3</c:f>
              <c:strCache>
                <c:ptCount val="3"/>
                <c:pt idx="0">
                  <c:v>Use Manufacturer's Web Site</c:v>
                </c:pt>
                <c:pt idx="1">
                  <c:v>Use Both Rep's and Manufacturer's Web Site</c:v>
                </c:pt>
                <c:pt idx="2">
                  <c:v>Promote Use of Their Own Web Site</c:v>
                </c:pt>
              </c:strCache>
            </c:strRef>
          </c:cat>
          <c:val>
            <c:numRef>
              <c:f>Sheet1!$B$1:$B$3</c:f>
              <c:numCache>
                <c:formatCode>General</c:formatCode>
                <c:ptCount val="3"/>
                <c:pt idx="0">
                  <c:v>7</c:v>
                </c:pt>
                <c:pt idx="1">
                  <c:v>6</c:v>
                </c:pt>
                <c:pt idx="2">
                  <c:v>2</c:v>
                </c:pt>
              </c:numCache>
            </c:numRef>
          </c:val>
        </c:ser>
        <c:dLbls>
          <c:showLegendKey val="0"/>
          <c:showVal val="0"/>
          <c:showCatName val="0"/>
          <c:showSerName val="0"/>
          <c:showPercent val="0"/>
          <c:showBubbleSize val="0"/>
        </c:dLbls>
        <c:gapWidth val="182"/>
        <c:axId val="551727104"/>
        <c:axId val="551727888"/>
      </c:barChart>
      <c:catAx>
        <c:axId val="55172710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95000"/>
                    <a:lumOff val="5000"/>
                  </a:schemeClr>
                </a:solidFill>
                <a:latin typeface="Arial" panose="020B0604020202020204" pitchFamily="34" charset="0"/>
                <a:ea typeface="+mn-ea"/>
                <a:cs typeface="+mn-cs"/>
              </a:defRPr>
            </a:pPr>
            <a:endParaRPr lang="en-US"/>
          </a:p>
        </c:txPr>
        <c:crossAx val="551727888"/>
        <c:crosses val="autoZero"/>
        <c:auto val="1"/>
        <c:lblAlgn val="ctr"/>
        <c:lblOffset val="100"/>
        <c:noMultiLvlLbl val="0"/>
      </c:catAx>
      <c:valAx>
        <c:axId val="55172788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95000"/>
                    <a:lumOff val="5000"/>
                  </a:schemeClr>
                </a:solidFill>
                <a:latin typeface="Arial" panose="020B0604020202020204" pitchFamily="34" charset="0"/>
                <a:ea typeface="+mn-ea"/>
                <a:cs typeface="+mn-cs"/>
              </a:defRPr>
            </a:pPr>
            <a:endParaRPr lang="en-US"/>
          </a:p>
        </c:txPr>
        <c:crossAx val="551727104"/>
        <c:crosses val="autoZero"/>
        <c:crossBetween val="between"/>
      </c:valAx>
      <c:spPr>
        <a:noFill/>
        <a:ln>
          <a:noFill/>
        </a:ln>
        <a:effectLst/>
      </c:spPr>
    </c:plotArea>
    <c:plotVisOnly val="1"/>
    <c:dispBlanksAs val="gap"/>
    <c:showDLblsOverMax val="0"/>
  </c:chart>
  <c:spPr>
    <a:noFill/>
    <a:ln>
      <a:noFill/>
    </a:ln>
    <a:effectLst/>
  </c:spPr>
  <c:txPr>
    <a:bodyPr/>
    <a:lstStyle/>
    <a:p>
      <a:pPr>
        <a:defRPr sz="1100" baseline="0">
          <a:solidFill>
            <a:schemeClr val="tx1">
              <a:lumMod val="95000"/>
              <a:lumOff val="5000"/>
            </a:schemeClr>
          </a:solidFill>
          <a:latin typeface="Arial" panose="020B0604020202020204" pitchFamily="34" charset="0"/>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rgbClr val="A21E1E"/>
            </a:solidFill>
            <a:ln>
              <a:noFill/>
            </a:ln>
            <a:effectLst/>
          </c:spPr>
          <c:invertIfNegative val="0"/>
          <c:cat>
            <c:strRef>
              <c:f>Sheet1!$A$1:$A$6</c:f>
              <c:strCache>
                <c:ptCount val="6"/>
                <c:pt idx="0">
                  <c:v>Yes, It Affects My Decision</c:v>
                </c:pt>
                <c:pt idx="1">
                  <c:v>Strive to Have Knowledge in House </c:v>
                </c:pt>
                <c:pt idx="2">
                  <c:v>Depend on Manufacturer with Higher Level of Technical Support for Complex Projects</c:v>
                </c:pt>
                <c:pt idx="3">
                  <c:v>Architects Relying on “Go to Meeting” for Technical Support</c:v>
                </c:pt>
                <c:pt idx="4">
                  <c:v>No, It Does Not Affect My Decision</c:v>
                </c:pt>
                <c:pt idx="5">
                  <c:v>Did Not Understand the Question</c:v>
                </c:pt>
              </c:strCache>
            </c:strRef>
          </c:cat>
          <c:val>
            <c:numRef>
              <c:f>Sheet1!$B$1:$B$6</c:f>
              <c:numCache>
                <c:formatCode>General</c:formatCode>
                <c:ptCount val="6"/>
                <c:pt idx="0">
                  <c:v>9</c:v>
                </c:pt>
                <c:pt idx="1">
                  <c:v>1</c:v>
                </c:pt>
                <c:pt idx="2">
                  <c:v>2</c:v>
                </c:pt>
                <c:pt idx="3">
                  <c:v>1</c:v>
                </c:pt>
                <c:pt idx="4">
                  <c:v>1</c:v>
                </c:pt>
                <c:pt idx="5">
                  <c:v>1</c:v>
                </c:pt>
              </c:numCache>
            </c:numRef>
          </c:val>
        </c:ser>
        <c:dLbls>
          <c:showLegendKey val="0"/>
          <c:showVal val="0"/>
          <c:showCatName val="0"/>
          <c:showSerName val="0"/>
          <c:showPercent val="0"/>
          <c:showBubbleSize val="0"/>
        </c:dLbls>
        <c:gapWidth val="182"/>
        <c:axId val="551729456"/>
        <c:axId val="551731416"/>
      </c:barChart>
      <c:catAx>
        <c:axId val="55172945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solidFill>
                <a:latin typeface="Arial" panose="020B0604020202020204" pitchFamily="34" charset="0"/>
                <a:ea typeface="+mn-ea"/>
                <a:cs typeface="+mn-cs"/>
              </a:defRPr>
            </a:pPr>
            <a:endParaRPr lang="en-US"/>
          </a:p>
        </c:txPr>
        <c:crossAx val="551731416"/>
        <c:crosses val="autoZero"/>
        <c:auto val="1"/>
        <c:lblAlgn val="ctr"/>
        <c:lblOffset val="100"/>
        <c:noMultiLvlLbl val="0"/>
      </c:catAx>
      <c:valAx>
        <c:axId val="55173141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solidFill>
                <a:latin typeface="Arial" panose="020B0604020202020204" pitchFamily="34" charset="0"/>
                <a:ea typeface="+mn-ea"/>
                <a:cs typeface="+mn-cs"/>
              </a:defRPr>
            </a:pPr>
            <a:endParaRPr lang="en-US"/>
          </a:p>
        </c:txPr>
        <c:crossAx val="551729456"/>
        <c:crosses val="autoZero"/>
        <c:crossBetween val="between"/>
      </c:valAx>
      <c:spPr>
        <a:noFill/>
        <a:ln>
          <a:noFill/>
        </a:ln>
        <a:effectLst/>
      </c:spPr>
    </c:plotArea>
    <c:plotVisOnly val="1"/>
    <c:dispBlanksAs val="gap"/>
    <c:showDLblsOverMax val="0"/>
  </c:chart>
  <c:spPr>
    <a:noFill/>
    <a:ln>
      <a:noFill/>
    </a:ln>
    <a:effectLst/>
  </c:spPr>
  <c:txPr>
    <a:bodyPr/>
    <a:lstStyle/>
    <a:p>
      <a:pPr>
        <a:defRPr sz="1100" b="1" i="0" baseline="0">
          <a:solidFill>
            <a:schemeClr val="tx1"/>
          </a:solidFill>
          <a:latin typeface="Arial" panose="020B0604020202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dLbls>
          <c:showLegendKey val="0"/>
          <c:showVal val="0"/>
          <c:showCatName val="0"/>
          <c:showSerName val="0"/>
          <c:showPercent val="0"/>
          <c:showBubbleSize val="0"/>
        </c:dLbls>
        <c:gapWidth val="182"/>
        <c:axId val="350741200"/>
        <c:axId val="450769000"/>
      </c:barChart>
      <c:catAx>
        <c:axId val="35074120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50769000"/>
        <c:crosses val="autoZero"/>
        <c:auto val="1"/>
        <c:lblAlgn val="ctr"/>
        <c:lblOffset val="100"/>
        <c:noMultiLvlLbl val="0"/>
      </c:catAx>
      <c:valAx>
        <c:axId val="45076900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507412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791721347331583"/>
          <c:y val="5.2083333333333336E-2"/>
          <c:w val="0.85240102799650042"/>
          <c:h val="0.88548611111111108"/>
        </c:manualLayout>
      </c:layout>
      <c:barChart>
        <c:barDir val="bar"/>
        <c:grouping val="clustered"/>
        <c:varyColors val="0"/>
        <c:ser>
          <c:idx val="0"/>
          <c:order val="0"/>
          <c:spPr>
            <a:solidFill>
              <a:srgbClr val="A21E1E"/>
            </a:solidFill>
            <a:ln>
              <a:noFill/>
            </a:ln>
            <a:effectLst/>
          </c:spPr>
          <c:invertIfNegative val="0"/>
          <c:cat>
            <c:strRef>
              <c:f>Sheet1!$A$1:$A$7</c:f>
              <c:strCache>
                <c:ptCount val="7"/>
                <c:pt idx="0">
                  <c:v>1 Person</c:v>
                </c:pt>
                <c:pt idx="1">
                  <c:v>2 People</c:v>
                </c:pt>
                <c:pt idx="2">
                  <c:v>3 People</c:v>
                </c:pt>
                <c:pt idx="3">
                  <c:v>4 People</c:v>
                </c:pt>
                <c:pt idx="4">
                  <c:v>5 People</c:v>
                </c:pt>
                <c:pt idx="5">
                  <c:v>6 People</c:v>
                </c:pt>
                <c:pt idx="6">
                  <c:v>7 People</c:v>
                </c:pt>
              </c:strCache>
            </c:strRef>
          </c:cat>
          <c:val>
            <c:numRef>
              <c:f>Sheet1!$B$1:$B$7</c:f>
              <c:numCache>
                <c:formatCode>General</c:formatCode>
                <c:ptCount val="7"/>
                <c:pt idx="0">
                  <c:v>1</c:v>
                </c:pt>
                <c:pt idx="1">
                  <c:v>2</c:v>
                </c:pt>
                <c:pt idx="2">
                  <c:v>3</c:v>
                </c:pt>
                <c:pt idx="3">
                  <c:v>5</c:v>
                </c:pt>
                <c:pt idx="4">
                  <c:v>3</c:v>
                </c:pt>
                <c:pt idx="5">
                  <c:v>0</c:v>
                </c:pt>
                <c:pt idx="6">
                  <c:v>1</c:v>
                </c:pt>
              </c:numCache>
            </c:numRef>
          </c:val>
        </c:ser>
        <c:dLbls>
          <c:showLegendKey val="0"/>
          <c:showVal val="0"/>
          <c:showCatName val="0"/>
          <c:showSerName val="0"/>
          <c:showPercent val="0"/>
          <c:showBubbleSize val="0"/>
        </c:dLbls>
        <c:gapWidth val="182"/>
        <c:axId val="450771352"/>
        <c:axId val="450769392"/>
      </c:barChart>
      <c:catAx>
        <c:axId val="45077135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95000"/>
                    <a:lumOff val="5000"/>
                  </a:schemeClr>
                </a:solidFill>
                <a:latin typeface="Arial" panose="020B0604020202020204" pitchFamily="34" charset="0"/>
                <a:ea typeface="+mn-ea"/>
                <a:cs typeface="+mn-cs"/>
              </a:defRPr>
            </a:pPr>
            <a:endParaRPr lang="en-US"/>
          </a:p>
        </c:txPr>
        <c:crossAx val="450769392"/>
        <c:crosses val="autoZero"/>
        <c:auto val="1"/>
        <c:lblAlgn val="ctr"/>
        <c:lblOffset val="100"/>
        <c:noMultiLvlLbl val="0"/>
      </c:catAx>
      <c:valAx>
        <c:axId val="45076939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95000"/>
                    <a:lumOff val="5000"/>
                  </a:schemeClr>
                </a:solidFill>
                <a:latin typeface="Arial" panose="020B0604020202020204" pitchFamily="34" charset="0"/>
                <a:ea typeface="+mn-ea"/>
                <a:cs typeface="+mn-cs"/>
              </a:defRPr>
            </a:pPr>
            <a:endParaRPr lang="en-US"/>
          </a:p>
        </c:txPr>
        <c:crossAx val="450771352"/>
        <c:crosses val="autoZero"/>
        <c:crossBetween val="between"/>
      </c:valAx>
      <c:spPr>
        <a:noFill/>
        <a:ln>
          <a:noFill/>
        </a:ln>
        <a:effectLst/>
      </c:spPr>
    </c:plotArea>
    <c:plotVisOnly val="1"/>
    <c:dispBlanksAs val="gap"/>
    <c:showDLblsOverMax val="0"/>
  </c:chart>
  <c:spPr>
    <a:noFill/>
    <a:ln>
      <a:noFill/>
    </a:ln>
    <a:effectLst/>
  </c:spPr>
  <c:txPr>
    <a:bodyPr/>
    <a:lstStyle/>
    <a:p>
      <a:pPr>
        <a:defRPr sz="1100" baseline="0">
          <a:solidFill>
            <a:schemeClr val="tx1">
              <a:lumMod val="95000"/>
              <a:lumOff val="5000"/>
            </a:schemeClr>
          </a:solidFill>
          <a:latin typeface="Arial" panose="020B0604020202020204" pitchFamily="34"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Outsource Available</c:v>
                </c:pt>
              </c:strCache>
            </c:strRef>
          </c:tx>
          <c:spPr>
            <a:solidFill>
              <a:srgbClr val="7030A0"/>
            </a:solidFill>
            <a:ln>
              <a:noFill/>
            </a:ln>
            <a:effectLst/>
          </c:spPr>
          <c:invertIfNegative val="0"/>
          <c:cat>
            <c:strRef>
              <c:f>Sheet1!$A$2:$A$6</c:f>
              <c:strCache>
                <c:ptCount val="5"/>
                <c:pt idx="0">
                  <c:v>CAD Operator</c:v>
                </c:pt>
                <c:pt idx="1">
                  <c:v>Revit Operator</c:v>
                </c:pt>
                <c:pt idx="2">
                  <c:v>SolidWorks or Other Rendering Program Operator</c:v>
                </c:pt>
                <c:pt idx="3">
                  <c:v>Provide Take-Off Service</c:v>
                </c:pt>
                <c:pt idx="4">
                  <c:v>Estimating Programs / OneCenter OST</c:v>
                </c:pt>
              </c:strCache>
            </c:strRef>
          </c:cat>
          <c:val>
            <c:numRef>
              <c:f>Sheet1!$B$2:$B$6</c:f>
              <c:numCache>
                <c:formatCode>General</c:formatCode>
                <c:ptCount val="5"/>
                <c:pt idx="1">
                  <c:v>1</c:v>
                </c:pt>
                <c:pt idx="2">
                  <c:v>1</c:v>
                </c:pt>
              </c:numCache>
            </c:numRef>
          </c:val>
        </c:ser>
        <c:ser>
          <c:idx val="1"/>
          <c:order val="1"/>
          <c:tx>
            <c:strRef>
              <c:f>Sheet1!$C$1</c:f>
              <c:strCache>
                <c:ptCount val="1"/>
                <c:pt idx="0">
                  <c:v>Yes</c:v>
                </c:pt>
              </c:strCache>
            </c:strRef>
          </c:tx>
          <c:spPr>
            <a:solidFill>
              <a:srgbClr val="A21E1E"/>
            </a:solidFill>
            <a:ln>
              <a:noFill/>
            </a:ln>
            <a:effectLst/>
          </c:spPr>
          <c:invertIfNegative val="0"/>
          <c:cat>
            <c:strRef>
              <c:f>Sheet1!$A$2:$A$6</c:f>
              <c:strCache>
                <c:ptCount val="5"/>
                <c:pt idx="0">
                  <c:v>CAD Operator</c:v>
                </c:pt>
                <c:pt idx="1">
                  <c:v>Revit Operator</c:v>
                </c:pt>
                <c:pt idx="2">
                  <c:v>SolidWorks or Other Rendering Program Operator</c:v>
                </c:pt>
                <c:pt idx="3">
                  <c:v>Provide Take-Off Service</c:v>
                </c:pt>
                <c:pt idx="4">
                  <c:v>Estimating Programs / OneCenter OST</c:v>
                </c:pt>
              </c:strCache>
            </c:strRef>
          </c:cat>
          <c:val>
            <c:numRef>
              <c:f>Sheet1!$C$2:$C$6</c:f>
              <c:numCache>
                <c:formatCode>General</c:formatCode>
                <c:ptCount val="5"/>
                <c:pt idx="0">
                  <c:v>3</c:v>
                </c:pt>
                <c:pt idx="1">
                  <c:v>2</c:v>
                </c:pt>
                <c:pt idx="2">
                  <c:v>1</c:v>
                </c:pt>
                <c:pt idx="3">
                  <c:v>7</c:v>
                </c:pt>
                <c:pt idx="4">
                  <c:v>5</c:v>
                </c:pt>
              </c:numCache>
            </c:numRef>
          </c:val>
        </c:ser>
        <c:ser>
          <c:idx val="2"/>
          <c:order val="2"/>
          <c:tx>
            <c:strRef>
              <c:f>Sheet1!$D$1</c:f>
              <c:strCache>
                <c:ptCount val="1"/>
                <c:pt idx="0">
                  <c:v>No</c:v>
                </c:pt>
              </c:strCache>
            </c:strRef>
          </c:tx>
          <c:spPr>
            <a:solidFill>
              <a:srgbClr val="FFC000"/>
            </a:solidFill>
            <a:ln>
              <a:noFill/>
            </a:ln>
            <a:effectLst/>
          </c:spPr>
          <c:invertIfNegative val="0"/>
          <c:cat>
            <c:strRef>
              <c:f>Sheet1!$A$2:$A$6</c:f>
              <c:strCache>
                <c:ptCount val="5"/>
                <c:pt idx="0">
                  <c:v>CAD Operator</c:v>
                </c:pt>
                <c:pt idx="1">
                  <c:v>Revit Operator</c:v>
                </c:pt>
                <c:pt idx="2">
                  <c:v>SolidWorks or Other Rendering Program Operator</c:v>
                </c:pt>
                <c:pt idx="3">
                  <c:v>Provide Take-Off Service</c:v>
                </c:pt>
                <c:pt idx="4">
                  <c:v>Estimating Programs / OneCenter OST</c:v>
                </c:pt>
              </c:strCache>
            </c:strRef>
          </c:cat>
          <c:val>
            <c:numRef>
              <c:f>Sheet1!$D$2:$D$6</c:f>
              <c:numCache>
                <c:formatCode>General</c:formatCode>
                <c:ptCount val="5"/>
                <c:pt idx="0">
                  <c:v>12</c:v>
                </c:pt>
                <c:pt idx="1">
                  <c:v>12</c:v>
                </c:pt>
                <c:pt idx="2">
                  <c:v>13</c:v>
                </c:pt>
                <c:pt idx="3">
                  <c:v>6</c:v>
                </c:pt>
                <c:pt idx="4">
                  <c:v>10</c:v>
                </c:pt>
              </c:numCache>
            </c:numRef>
          </c:val>
        </c:ser>
        <c:ser>
          <c:idx val="3"/>
          <c:order val="3"/>
          <c:tx>
            <c:strRef>
              <c:f>Sheet1!$E$1</c:f>
              <c:strCache>
                <c:ptCount val="1"/>
                <c:pt idx="0">
                  <c:v>Sometimes</c:v>
                </c:pt>
              </c:strCache>
            </c:strRef>
          </c:tx>
          <c:spPr>
            <a:solidFill>
              <a:srgbClr val="3399FF"/>
            </a:solidFill>
            <a:ln>
              <a:noFill/>
            </a:ln>
            <a:effectLst/>
          </c:spPr>
          <c:invertIfNegative val="0"/>
          <c:cat>
            <c:strRef>
              <c:f>Sheet1!$A$2:$A$6</c:f>
              <c:strCache>
                <c:ptCount val="5"/>
                <c:pt idx="0">
                  <c:v>CAD Operator</c:v>
                </c:pt>
                <c:pt idx="1">
                  <c:v>Revit Operator</c:v>
                </c:pt>
                <c:pt idx="2">
                  <c:v>SolidWorks or Other Rendering Program Operator</c:v>
                </c:pt>
                <c:pt idx="3">
                  <c:v>Provide Take-Off Service</c:v>
                </c:pt>
                <c:pt idx="4">
                  <c:v>Estimating Programs / OneCenter OST</c:v>
                </c:pt>
              </c:strCache>
            </c:strRef>
          </c:cat>
          <c:val>
            <c:numRef>
              <c:f>Sheet1!$E$2:$E$6</c:f>
              <c:numCache>
                <c:formatCode>General</c:formatCode>
                <c:ptCount val="5"/>
                <c:pt idx="3">
                  <c:v>2</c:v>
                </c:pt>
              </c:numCache>
            </c:numRef>
          </c:val>
        </c:ser>
        <c:dLbls>
          <c:showLegendKey val="0"/>
          <c:showVal val="0"/>
          <c:showCatName val="0"/>
          <c:showSerName val="0"/>
          <c:showPercent val="0"/>
          <c:showBubbleSize val="0"/>
        </c:dLbls>
        <c:gapWidth val="182"/>
        <c:axId val="456309272"/>
        <c:axId val="456315152"/>
      </c:barChart>
      <c:catAx>
        <c:axId val="45630927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95000"/>
                    <a:lumOff val="5000"/>
                  </a:schemeClr>
                </a:solidFill>
                <a:latin typeface="Arial" panose="020B0604020202020204" pitchFamily="34" charset="0"/>
                <a:ea typeface="+mn-ea"/>
                <a:cs typeface="+mn-cs"/>
              </a:defRPr>
            </a:pPr>
            <a:endParaRPr lang="en-US"/>
          </a:p>
        </c:txPr>
        <c:crossAx val="456315152"/>
        <c:crosses val="autoZero"/>
        <c:auto val="1"/>
        <c:lblAlgn val="ctr"/>
        <c:lblOffset val="100"/>
        <c:noMultiLvlLbl val="0"/>
      </c:catAx>
      <c:valAx>
        <c:axId val="45631515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95000"/>
                    <a:lumOff val="5000"/>
                  </a:schemeClr>
                </a:solidFill>
                <a:latin typeface="Arial" panose="020B0604020202020204" pitchFamily="34" charset="0"/>
                <a:ea typeface="+mn-ea"/>
                <a:cs typeface="+mn-cs"/>
              </a:defRPr>
            </a:pPr>
            <a:endParaRPr lang="en-US"/>
          </a:p>
        </c:txPr>
        <c:crossAx val="45630927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95000"/>
                  <a:lumOff val="5000"/>
                </a:schemeClr>
              </a:solidFill>
              <a:latin typeface="Arial" panose="020B0604020202020204" pitchFamily="34" charset="0"/>
              <a:ea typeface="+mn-ea"/>
              <a:cs typeface="+mn-cs"/>
            </a:defRPr>
          </a:pPr>
          <a:endParaRPr lang="en-US"/>
        </a:p>
      </c:txPr>
    </c:legend>
    <c:plotVisOnly val="1"/>
    <c:dispBlanksAs val="gap"/>
    <c:showDLblsOverMax val="0"/>
  </c:chart>
  <c:spPr>
    <a:noFill/>
    <a:ln>
      <a:noFill/>
    </a:ln>
    <a:effectLst/>
  </c:spPr>
  <c:txPr>
    <a:bodyPr/>
    <a:lstStyle/>
    <a:p>
      <a:pPr>
        <a:defRPr sz="1100" baseline="0">
          <a:solidFill>
            <a:schemeClr val="tx1">
              <a:lumMod val="95000"/>
              <a:lumOff val="5000"/>
            </a:schemeClr>
          </a:solidFill>
          <a:latin typeface="Arial" panose="020B0604020202020204" pitchFamily="34"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Yes</c:v>
                </c:pt>
              </c:strCache>
            </c:strRef>
          </c:tx>
          <c:spPr>
            <a:solidFill>
              <a:srgbClr val="A21E1E"/>
            </a:solidFill>
            <a:ln>
              <a:noFill/>
            </a:ln>
            <a:effectLst/>
          </c:spPr>
          <c:invertIfNegative val="0"/>
          <c:cat>
            <c:strRef>
              <c:f>Sheet1!$A$2:$A$4</c:f>
              <c:strCache>
                <c:ptCount val="3"/>
                <c:pt idx="0">
                  <c:v>Lead Generation Service</c:v>
                </c:pt>
                <c:pt idx="1">
                  <c:v>iPad</c:v>
                </c:pt>
                <c:pt idx="2">
                  <c:v>Website</c:v>
                </c:pt>
              </c:strCache>
            </c:strRef>
          </c:cat>
          <c:val>
            <c:numRef>
              <c:f>Sheet1!$B$2:$B$4</c:f>
              <c:numCache>
                <c:formatCode>General</c:formatCode>
                <c:ptCount val="3"/>
                <c:pt idx="0">
                  <c:v>15</c:v>
                </c:pt>
                <c:pt idx="1">
                  <c:v>15</c:v>
                </c:pt>
                <c:pt idx="2">
                  <c:v>13</c:v>
                </c:pt>
              </c:numCache>
            </c:numRef>
          </c:val>
        </c:ser>
        <c:ser>
          <c:idx val="1"/>
          <c:order val="1"/>
          <c:tx>
            <c:strRef>
              <c:f>Sheet1!$C$1</c:f>
              <c:strCache>
                <c:ptCount val="1"/>
                <c:pt idx="0">
                  <c:v>No</c:v>
                </c:pt>
              </c:strCache>
            </c:strRef>
          </c:tx>
          <c:spPr>
            <a:solidFill>
              <a:srgbClr val="FFC000"/>
            </a:solidFill>
            <a:ln>
              <a:noFill/>
            </a:ln>
            <a:effectLst/>
          </c:spPr>
          <c:invertIfNegative val="0"/>
          <c:cat>
            <c:strRef>
              <c:f>Sheet1!$A$2:$A$4</c:f>
              <c:strCache>
                <c:ptCount val="3"/>
                <c:pt idx="0">
                  <c:v>Lead Generation Service</c:v>
                </c:pt>
                <c:pt idx="1">
                  <c:v>iPad</c:v>
                </c:pt>
                <c:pt idx="2">
                  <c:v>Website</c:v>
                </c:pt>
              </c:strCache>
            </c:strRef>
          </c:cat>
          <c:val>
            <c:numRef>
              <c:f>Sheet1!$C$2:$C$4</c:f>
              <c:numCache>
                <c:formatCode>General</c:formatCode>
                <c:ptCount val="3"/>
                <c:pt idx="2">
                  <c:v>2</c:v>
                </c:pt>
              </c:numCache>
            </c:numRef>
          </c:val>
        </c:ser>
        <c:dLbls>
          <c:showLegendKey val="0"/>
          <c:showVal val="0"/>
          <c:showCatName val="0"/>
          <c:showSerName val="0"/>
          <c:showPercent val="0"/>
          <c:showBubbleSize val="0"/>
        </c:dLbls>
        <c:gapWidth val="182"/>
        <c:axId val="456314368"/>
        <c:axId val="456312800"/>
      </c:barChart>
      <c:catAx>
        <c:axId val="4563143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mn-cs"/>
              </a:defRPr>
            </a:pPr>
            <a:endParaRPr lang="en-US"/>
          </a:p>
        </c:txPr>
        <c:crossAx val="456312800"/>
        <c:crosses val="autoZero"/>
        <c:auto val="1"/>
        <c:lblAlgn val="ctr"/>
        <c:lblOffset val="100"/>
        <c:noMultiLvlLbl val="0"/>
      </c:catAx>
      <c:valAx>
        <c:axId val="45631280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5631436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rgbClr val="A21E1E"/>
            </a:solidFill>
            <a:ln>
              <a:noFill/>
            </a:ln>
            <a:effectLst/>
          </c:spPr>
          <c:invertIfNegative val="0"/>
          <c:cat>
            <c:strRef>
              <c:f>Sheet1!$A$1:$A$4</c:f>
              <c:strCache>
                <c:ptCount val="4"/>
                <c:pt idx="0">
                  <c:v>5 to 10 Manufacturers</c:v>
                </c:pt>
                <c:pt idx="1">
                  <c:v>10 to 15 Manufacturers</c:v>
                </c:pt>
                <c:pt idx="2">
                  <c:v>15 to 20 Manufacturers</c:v>
                </c:pt>
                <c:pt idx="3">
                  <c:v>No Response</c:v>
                </c:pt>
              </c:strCache>
            </c:strRef>
          </c:cat>
          <c:val>
            <c:numRef>
              <c:f>Sheet1!$B$1:$B$4</c:f>
              <c:numCache>
                <c:formatCode>General</c:formatCode>
                <c:ptCount val="4"/>
                <c:pt idx="0">
                  <c:v>3</c:v>
                </c:pt>
                <c:pt idx="1">
                  <c:v>7</c:v>
                </c:pt>
                <c:pt idx="2">
                  <c:v>4</c:v>
                </c:pt>
                <c:pt idx="3">
                  <c:v>1</c:v>
                </c:pt>
              </c:numCache>
            </c:numRef>
          </c:val>
        </c:ser>
        <c:dLbls>
          <c:showLegendKey val="0"/>
          <c:showVal val="0"/>
          <c:showCatName val="0"/>
          <c:showSerName val="0"/>
          <c:showPercent val="0"/>
          <c:showBubbleSize val="0"/>
        </c:dLbls>
        <c:gapWidth val="182"/>
        <c:axId val="453736192"/>
        <c:axId val="452053936"/>
      </c:barChart>
      <c:catAx>
        <c:axId val="45373619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95000"/>
                    <a:lumOff val="5000"/>
                  </a:schemeClr>
                </a:solidFill>
                <a:latin typeface="Arial" panose="020B0604020202020204" pitchFamily="34" charset="0"/>
                <a:ea typeface="+mn-ea"/>
                <a:cs typeface="+mn-cs"/>
              </a:defRPr>
            </a:pPr>
            <a:endParaRPr lang="en-US"/>
          </a:p>
        </c:txPr>
        <c:crossAx val="452053936"/>
        <c:crosses val="autoZero"/>
        <c:auto val="1"/>
        <c:lblAlgn val="ctr"/>
        <c:lblOffset val="100"/>
        <c:noMultiLvlLbl val="0"/>
      </c:catAx>
      <c:valAx>
        <c:axId val="45205393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95000"/>
                    <a:lumOff val="5000"/>
                  </a:schemeClr>
                </a:solidFill>
                <a:latin typeface="Arial" panose="020B0604020202020204" pitchFamily="34" charset="0"/>
                <a:ea typeface="+mn-ea"/>
                <a:cs typeface="+mn-cs"/>
              </a:defRPr>
            </a:pPr>
            <a:endParaRPr lang="en-US"/>
          </a:p>
        </c:txPr>
        <c:crossAx val="453736192"/>
        <c:crosses val="autoZero"/>
        <c:crossBetween val="between"/>
      </c:valAx>
      <c:spPr>
        <a:noFill/>
        <a:ln>
          <a:noFill/>
        </a:ln>
        <a:effectLst/>
      </c:spPr>
    </c:plotArea>
    <c:plotVisOnly val="1"/>
    <c:dispBlanksAs val="gap"/>
    <c:showDLblsOverMax val="0"/>
  </c:chart>
  <c:spPr>
    <a:noFill/>
    <a:ln>
      <a:noFill/>
    </a:ln>
    <a:effectLst/>
  </c:spPr>
  <c:txPr>
    <a:bodyPr/>
    <a:lstStyle/>
    <a:p>
      <a:pPr>
        <a:defRPr sz="1100" baseline="0">
          <a:solidFill>
            <a:schemeClr val="tx1">
              <a:lumMod val="95000"/>
              <a:lumOff val="5000"/>
            </a:schemeClr>
          </a:solidFill>
          <a:latin typeface="Arial" panose="020B0604020202020204" pitchFamily="34" charset="0"/>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rgbClr val="A21E1E"/>
            </a:solidFill>
            <a:ln>
              <a:noFill/>
            </a:ln>
            <a:effectLst/>
          </c:spPr>
          <c:invertIfNegative val="0"/>
          <c:cat>
            <c:strRef>
              <c:f>Sheet1!$A$1:$A$3</c:f>
              <c:strCache>
                <c:ptCount val="3"/>
                <c:pt idx="0">
                  <c:v>Yes</c:v>
                </c:pt>
                <c:pt idx="1">
                  <c:v>Yes, with Minor Exception</c:v>
                </c:pt>
                <c:pt idx="2">
                  <c:v>No</c:v>
                </c:pt>
              </c:strCache>
            </c:strRef>
          </c:cat>
          <c:val>
            <c:numRef>
              <c:f>Sheet1!$B$1:$B$3</c:f>
              <c:numCache>
                <c:formatCode>General</c:formatCode>
                <c:ptCount val="3"/>
                <c:pt idx="0">
                  <c:v>13</c:v>
                </c:pt>
                <c:pt idx="1">
                  <c:v>1</c:v>
                </c:pt>
                <c:pt idx="2">
                  <c:v>1</c:v>
                </c:pt>
              </c:numCache>
            </c:numRef>
          </c:val>
        </c:ser>
        <c:dLbls>
          <c:showLegendKey val="0"/>
          <c:showVal val="0"/>
          <c:showCatName val="0"/>
          <c:showSerName val="0"/>
          <c:showPercent val="0"/>
          <c:showBubbleSize val="0"/>
        </c:dLbls>
        <c:gapWidth val="182"/>
        <c:axId val="456313584"/>
        <c:axId val="456313976"/>
      </c:barChart>
      <c:catAx>
        <c:axId val="45631358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95000"/>
                    <a:lumOff val="5000"/>
                  </a:schemeClr>
                </a:solidFill>
                <a:latin typeface="Arial" panose="020B0604020202020204" pitchFamily="34" charset="0"/>
                <a:ea typeface="+mn-ea"/>
                <a:cs typeface="+mn-cs"/>
              </a:defRPr>
            </a:pPr>
            <a:endParaRPr lang="en-US"/>
          </a:p>
        </c:txPr>
        <c:crossAx val="456313976"/>
        <c:crosses val="autoZero"/>
        <c:auto val="1"/>
        <c:lblAlgn val="ctr"/>
        <c:lblOffset val="100"/>
        <c:noMultiLvlLbl val="0"/>
      </c:catAx>
      <c:valAx>
        <c:axId val="45631397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95000"/>
                    <a:lumOff val="5000"/>
                  </a:schemeClr>
                </a:solidFill>
                <a:latin typeface="Arial" panose="020B0604020202020204" pitchFamily="34" charset="0"/>
                <a:ea typeface="+mn-ea"/>
                <a:cs typeface="+mn-cs"/>
              </a:defRPr>
            </a:pPr>
            <a:endParaRPr lang="en-US"/>
          </a:p>
        </c:txPr>
        <c:crossAx val="456313584"/>
        <c:crosses val="autoZero"/>
        <c:crossBetween val="between"/>
      </c:valAx>
      <c:spPr>
        <a:noFill/>
        <a:ln>
          <a:noFill/>
        </a:ln>
        <a:effectLst/>
      </c:spPr>
    </c:plotArea>
    <c:plotVisOnly val="1"/>
    <c:dispBlanksAs val="gap"/>
    <c:showDLblsOverMax val="0"/>
  </c:chart>
  <c:spPr>
    <a:noFill/>
    <a:ln>
      <a:noFill/>
    </a:ln>
    <a:effectLst/>
  </c:spPr>
  <c:txPr>
    <a:bodyPr/>
    <a:lstStyle/>
    <a:p>
      <a:pPr>
        <a:defRPr sz="1100" baseline="0">
          <a:solidFill>
            <a:schemeClr val="tx1">
              <a:lumMod val="95000"/>
              <a:lumOff val="5000"/>
            </a:schemeClr>
          </a:solidFill>
          <a:latin typeface="Arial" panose="020B0604020202020204" pitchFamily="34" charset="0"/>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rgbClr val="A21E1E"/>
            </a:solidFill>
            <a:ln>
              <a:noFill/>
            </a:ln>
            <a:effectLst/>
          </c:spPr>
          <c:invertIfNegative val="0"/>
          <c:cat>
            <c:strRef>
              <c:f>Sheet1!$A$1:$A$27</c:f>
              <c:strCache>
                <c:ptCount val="27"/>
                <c:pt idx="0">
                  <c:v>Acoustical Finishes</c:v>
                </c:pt>
                <c:pt idx="1">
                  <c:v>Acoustical Materials</c:v>
                </c:pt>
                <c:pt idx="2">
                  <c:v>Architectural Components</c:v>
                </c:pt>
                <c:pt idx="3">
                  <c:v>Architectural Metals</c:v>
                </c:pt>
                <c:pt idx="4">
                  <c:v>Architectural Rain Screens</c:v>
                </c:pt>
                <c:pt idx="5">
                  <c:v>Ceilings</c:v>
                </c:pt>
                <c:pt idx="6">
                  <c:v>Ceilings, Acoustical</c:v>
                </c:pt>
                <c:pt idx="7">
                  <c:v>Ceilings, Fabric</c:v>
                </c:pt>
                <c:pt idx="8">
                  <c:v>Ceilings, Metal</c:v>
                </c:pt>
                <c:pt idx="9">
                  <c:v>Ceilings, Wood</c:v>
                </c:pt>
                <c:pt idx="10">
                  <c:v>Cladding, Exterior</c:v>
                </c:pt>
                <c:pt idx="11">
                  <c:v>Fiber Cement</c:v>
                </c:pt>
                <c:pt idx="12">
                  <c:v>Flashing</c:v>
                </c:pt>
                <c:pt idx="13">
                  <c:v>Perforated Metal</c:v>
                </c:pt>
                <c:pt idx="14">
                  <c:v>Shades</c:v>
                </c:pt>
                <c:pt idx="15">
                  <c:v>Stretch Systems, Acoustical</c:v>
                </c:pt>
                <c:pt idx="16">
                  <c:v>Trims &amp; Metal Trims</c:v>
                </c:pt>
                <c:pt idx="17">
                  <c:v>Shapes, Including Metal</c:v>
                </c:pt>
                <c:pt idx="18">
                  <c:v>Wall Panels</c:v>
                </c:pt>
                <c:pt idx="19">
                  <c:v>Walls</c:v>
                </c:pt>
                <c:pt idx="20">
                  <c:v>Walls, Acoustical</c:v>
                </c:pt>
                <c:pt idx="21">
                  <c:v>Walls, Exterior</c:v>
                </c:pt>
                <c:pt idx="22">
                  <c:v>Walls, Metal</c:v>
                </c:pt>
                <c:pt idx="23">
                  <c:v>Walls, Wood</c:v>
                </c:pt>
                <c:pt idx="24">
                  <c:v>Wall Panels, Acoustical</c:v>
                </c:pt>
                <c:pt idx="25">
                  <c:v>Wall Systems, Exterior </c:v>
                </c:pt>
                <c:pt idx="26">
                  <c:v>Wall Systems, Finished Interior</c:v>
                </c:pt>
              </c:strCache>
            </c:strRef>
          </c:cat>
          <c:val>
            <c:numRef>
              <c:f>Sheet1!$B$1:$B$27</c:f>
              <c:numCache>
                <c:formatCode>General</c:formatCode>
                <c:ptCount val="27"/>
                <c:pt idx="0">
                  <c:v>1</c:v>
                </c:pt>
                <c:pt idx="1">
                  <c:v>1</c:v>
                </c:pt>
                <c:pt idx="2">
                  <c:v>1</c:v>
                </c:pt>
                <c:pt idx="3">
                  <c:v>1</c:v>
                </c:pt>
                <c:pt idx="4">
                  <c:v>1</c:v>
                </c:pt>
                <c:pt idx="5">
                  <c:v>4</c:v>
                </c:pt>
                <c:pt idx="6">
                  <c:v>3</c:v>
                </c:pt>
                <c:pt idx="7">
                  <c:v>2</c:v>
                </c:pt>
                <c:pt idx="8">
                  <c:v>8</c:v>
                </c:pt>
                <c:pt idx="9">
                  <c:v>4</c:v>
                </c:pt>
                <c:pt idx="10">
                  <c:v>2</c:v>
                </c:pt>
                <c:pt idx="11">
                  <c:v>1</c:v>
                </c:pt>
                <c:pt idx="12">
                  <c:v>1</c:v>
                </c:pt>
                <c:pt idx="13">
                  <c:v>1</c:v>
                </c:pt>
                <c:pt idx="14">
                  <c:v>1</c:v>
                </c:pt>
                <c:pt idx="15">
                  <c:v>1</c:v>
                </c:pt>
                <c:pt idx="16">
                  <c:v>2</c:v>
                </c:pt>
                <c:pt idx="17">
                  <c:v>1</c:v>
                </c:pt>
                <c:pt idx="18">
                  <c:v>1</c:v>
                </c:pt>
                <c:pt idx="19">
                  <c:v>1</c:v>
                </c:pt>
                <c:pt idx="20">
                  <c:v>2</c:v>
                </c:pt>
                <c:pt idx="21">
                  <c:v>1</c:v>
                </c:pt>
                <c:pt idx="22">
                  <c:v>1</c:v>
                </c:pt>
                <c:pt idx="23">
                  <c:v>2</c:v>
                </c:pt>
                <c:pt idx="24">
                  <c:v>2</c:v>
                </c:pt>
                <c:pt idx="25">
                  <c:v>1</c:v>
                </c:pt>
                <c:pt idx="26">
                  <c:v>1</c:v>
                </c:pt>
              </c:numCache>
            </c:numRef>
          </c:val>
        </c:ser>
        <c:dLbls>
          <c:showLegendKey val="0"/>
          <c:showVal val="0"/>
          <c:showCatName val="0"/>
          <c:showSerName val="0"/>
          <c:showPercent val="0"/>
          <c:showBubbleSize val="0"/>
        </c:dLbls>
        <c:gapWidth val="182"/>
        <c:axId val="456314760"/>
        <c:axId val="456308488"/>
      </c:barChart>
      <c:catAx>
        <c:axId val="45631476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95000"/>
                    <a:lumOff val="5000"/>
                  </a:schemeClr>
                </a:solidFill>
                <a:latin typeface="Arial" panose="020B0604020202020204" pitchFamily="34" charset="0"/>
                <a:ea typeface="+mn-ea"/>
                <a:cs typeface="+mn-cs"/>
              </a:defRPr>
            </a:pPr>
            <a:endParaRPr lang="en-US"/>
          </a:p>
        </c:txPr>
        <c:crossAx val="456308488"/>
        <c:crosses val="autoZero"/>
        <c:auto val="1"/>
        <c:lblAlgn val="ctr"/>
        <c:lblOffset val="100"/>
        <c:noMultiLvlLbl val="0"/>
      </c:catAx>
      <c:valAx>
        <c:axId val="45630848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mn-cs"/>
              </a:defRPr>
            </a:pPr>
            <a:endParaRPr lang="en-US"/>
          </a:p>
        </c:txPr>
        <c:crossAx val="456314760"/>
        <c:crosses val="autoZero"/>
        <c:crossBetween val="between"/>
      </c:valAx>
      <c:spPr>
        <a:noFill/>
        <a:ln>
          <a:noFill/>
        </a:ln>
        <a:effectLst/>
      </c:spPr>
    </c:plotArea>
    <c:plotVisOnly val="1"/>
    <c:dispBlanksAs val="gap"/>
    <c:showDLblsOverMax val="0"/>
  </c:chart>
  <c:spPr>
    <a:noFill/>
    <a:ln>
      <a:noFill/>
    </a:ln>
    <a:effectLst/>
  </c:spPr>
  <c:txPr>
    <a:bodyPr/>
    <a:lstStyle/>
    <a:p>
      <a:pPr>
        <a:defRPr baseline="0">
          <a:latin typeface="Arial" panose="020B0604020202020204" pitchFamily="34" charset="0"/>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rgbClr val="A21E1E"/>
            </a:solidFill>
            <a:ln>
              <a:noFill/>
            </a:ln>
            <a:effectLst/>
          </c:spPr>
          <c:invertIfNegative val="0"/>
          <c:cat>
            <c:strRef>
              <c:f>Sheet1!$A$1:$A$3</c:f>
              <c:strCache>
                <c:ptCount val="3"/>
                <c:pt idx="0">
                  <c:v>Depends on the Project</c:v>
                </c:pt>
                <c:pt idx="1">
                  <c:v>No</c:v>
                </c:pt>
                <c:pt idx="2">
                  <c:v>Yes</c:v>
                </c:pt>
              </c:strCache>
            </c:strRef>
          </c:cat>
          <c:val>
            <c:numRef>
              <c:f>Sheet1!$B$1:$B$3</c:f>
              <c:numCache>
                <c:formatCode>General</c:formatCode>
                <c:ptCount val="3"/>
                <c:pt idx="0">
                  <c:v>1</c:v>
                </c:pt>
                <c:pt idx="1">
                  <c:v>1</c:v>
                </c:pt>
                <c:pt idx="2">
                  <c:v>13</c:v>
                </c:pt>
              </c:numCache>
            </c:numRef>
          </c:val>
        </c:ser>
        <c:dLbls>
          <c:showLegendKey val="0"/>
          <c:showVal val="0"/>
          <c:showCatName val="0"/>
          <c:showSerName val="0"/>
          <c:showPercent val="0"/>
          <c:showBubbleSize val="0"/>
        </c:dLbls>
        <c:gapWidth val="182"/>
        <c:axId val="456310840"/>
        <c:axId val="456315544"/>
      </c:barChart>
      <c:catAx>
        <c:axId val="45631084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95000"/>
                    <a:lumOff val="5000"/>
                  </a:schemeClr>
                </a:solidFill>
                <a:latin typeface="Arial" panose="020B0604020202020204" pitchFamily="34" charset="0"/>
                <a:ea typeface="+mn-ea"/>
                <a:cs typeface="+mn-cs"/>
              </a:defRPr>
            </a:pPr>
            <a:endParaRPr lang="en-US"/>
          </a:p>
        </c:txPr>
        <c:crossAx val="456315544"/>
        <c:crosses val="autoZero"/>
        <c:auto val="1"/>
        <c:lblAlgn val="ctr"/>
        <c:lblOffset val="100"/>
        <c:noMultiLvlLbl val="0"/>
      </c:catAx>
      <c:valAx>
        <c:axId val="45631554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95000"/>
                    <a:lumOff val="5000"/>
                  </a:schemeClr>
                </a:solidFill>
                <a:latin typeface="Arial" panose="020B0604020202020204" pitchFamily="34" charset="0"/>
                <a:ea typeface="+mn-ea"/>
                <a:cs typeface="+mn-cs"/>
              </a:defRPr>
            </a:pPr>
            <a:endParaRPr lang="en-US"/>
          </a:p>
        </c:txPr>
        <c:crossAx val="456310840"/>
        <c:crosses val="autoZero"/>
        <c:crossBetween val="between"/>
      </c:valAx>
      <c:spPr>
        <a:noFill/>
        <a:ln>
          <a:noFill/>
        </a:ln>
        <a:effectLst/>
      </c:spPr>
    </c:plotArea>
    <c:plotVisOnly val="1"/>
    <c:dispBlanksAs val="gap"/>
    <c:showDLblsOverMax val="0"/>
  </c:chart>
  <c:spPr>
    <a:noFill/>
    <a:ln>
      <a:noFill/>
    </a:ln>
    <a:effectLst/>
  </c:spPr>
  <c:txPr>
    <a:bodyPr/>
    <a:lstStyle/>
    <a:p>
      <a:pPr>
        <a:defRPr sz="1100" baseline="0">
          <a:solidFill>
            <a:schemeClr val="tx1">
              <a:lumMod val="95000"/>
              <a:lumOff val="5000"/>
            </a:schemeClr>
          </a:solidFill>
          <a:latin typeface="Arial" panose="020B0604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5">
  <a:schemeClr val="accent2"/>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withinLinear" id="17">
  <a:schemeClr val="accent4"/>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6C91A7-E6F6-4A77-8635-D0D7AC2E1DB4}" type="datetimeFigureOut">
              <a:rPr lang="en-US" smtClean="0"/>
              <a:t>4/15/2020</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657D23-249D-485C-81C1-97914D483D65}" type="slidenum">
              <a:rPr lang="en-US" smtClean="0"/>
              <a:t>‹#›</a:t>
            </a:fld>
            <a:endParaRPr lang="en-US" dirty="0"/>
          </a:p>
        </p:txBody>
      </p:sp>
    </p:spTree>
    <p:extLst>
      <p:ext uri="{BB962C8B-B14F-4D97-AF65-F5344CB8AC3E}">
        <p14:creationId xmlns:p14="http://schemas.microsoft.com/office/powerpoint/2010/main" val="21150992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657D23-249D-485C-81C1-97914D483D65}" type="slidenum">
              <a:rPr lang="en-US" smtClean="0"/>
              <a:t>2</a:t>
            </a:fld>
            <a:endParaRPr lang="en-US" dirty="0"/>
          </a:p>
        </p:txBody>
      </p:sp>
    </p:spTree>
    <p:extLst>
      <p:ext uri="{BB962C8B-B14F-4D97-AF65-F5344CB8AC3E}">
        <p14:creationId xmlns:p14="http://schemas.microsoft.com/office/powerpoint/2010/main" val="33737748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214AEF-FF54-45B0-81A0-A1D28D225F74}" type="slidenum">
              <a:rPr lang="en-US" smtClean="0"/>
              <a:t>‹#›</a:t>
            </a:fld>
            <a:endParaRPr lang="en-US" dirty="0"/>
          </a:p>
        </p:txBody>
      </p:sp>
    </p:spTree>
    <p:extLst>
      <p:ext uri="{BB962C8B-B14F-4D97-AF65-F5344CB8AC3E}">
        <p14:creationId xmlns:p14="http://schemas.microsoft.com/office/powerpoint/2010/main" val="2974374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214AEF-FF54-45B0-81A0-A1D28D225F74}" type="slidenum">
              <a:rPr lang="en-US" smtClean="0"/>
              <a:t>‹#›</a:t>
            </a:fld>
            <a:endParaRPr lang="en-US" dirty="0"/>
          </a:p>
        </p:txBody>
      </p:sp>
    </p:spTree>
    <p:extLst>
      <p:ext uri="{BB962C8B-B14F-4D97-AF65-F5344CB8AC3E}">
        <p14:creationId xmlns:p14="http://schemas.microsoft.com/office/powerpoint/2010/main" val="24212878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214AEF-FF54-45B0-81A0-A1D28D225F74}" type="slidenum">
              <a:rPr lang="en-US" smtClean="0"/>
              <a:t>‹#›</a:t>
            </a:fld>
            <a:endParaRPr lang="en-US" dirty="0"/>
          </a:p>
        </p:txBody>
      </p:sp>
    </p:spTree>
    <p:extLst>
      <p:ext uri="{BB962C8B-B14F-4D97-AF65-F5344CB8AC3E}">
        <p14:creationId xmlns:p14="http://schemas.microsoft.com/office/powerpoint/2010/main" val="24252000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214AEF-FF54-45B0-81A0-A1D28D225F74}" type="slidenum">
              <a:rPr lang="en-US" smtClean="0"/>
              <a:t>‹#›</a:t>
            </a:fld>
            <a:endParaRPr lang="en-US" dirty="0"/>
          </a:p>
        </p:txBody>
      </p:sp>
    </p:spTree>
    <p:extLst>
      <p:ext uri="{BB962C8B-B14F-4D97-AF65-F5344CB8AC3E}">
        <p14:creationId xmlns:p14="http://schemas.microsoft.com/office/powerpoint/2010/main" val="29192292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F214AEF-FF54-45B0-81A0-A1D28D225F74}" type="slidenum">
              <a:rPr lang="en-US" smtClean="0"/>
              <a:t>‹#›</a:t>
            </a:fld>
            <a:endParaRPr lang="en-US" dirty="0"/>
          </a:p>
        </p:txBody>
      </p:sp>
    </p:spTree>
    <p:extLst>
      <p:ext uri="{BB962C8B-B14F-4D97-AF65-F5344CB8AC3E}">
        <p14:creationId xmlns:p14="http://schemas.microsoft.com/office/powerpoint/2010/main" val="15764942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F214AEF-FF54-45B0-81A0-A1D28D225F74}" type="slidenum">
              <a:rPr lang="en-US" smtClean="0"/>
              <a:t>‹#›</a:t>
            </a:fld>
            <a:endParaRPr lang="en-US" dirty="0"/>
          </a:p>
        </p:txBody>
      </p:sp>
    </p:spTree>
    <p:extLst>
      <p:ext uri="{BB962C8B-B14F-4D97-AF65-F5344CB8AC3E}">
        <p14:creationId xmlns:p14="http://schemas.microsoft.com/office/powerpoint/2010/main" val="2352203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dirty="0"/>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0" y="0"/>
            <a:ext cx="9138710" cy="6858000"/>
          </a:xfrm>
          <a:prstGeom prst="rect">
            <a:avLst/>
          </a:prstGeom>
        </p:spPr>
      </p:pic>
      <p:sp>
        <p:nvSpPr>
          <p:cNvPr id="4" name="Slide Number Placeholder 3"/>
          <p:cNvSpPr>
            <a:spLocks noGrp="1"/>
          </p:cNvSpPr>
          <p:nvPr>
            <p:ph type="sldNum" sz="quarter" idx="12"/>
          </p:nvPr>
        </p:nvSpPr>
        <p:spPr>
          <a:xfrm>
            <a:off x="6580782" y="6247167"/>
            <a:ext cx="2057400" cy="365125"/>
          </a:xfrm>
        </p:spPr>
        <p:txBody>
          <a:bodyPr/>
          <a:lstStyle>
            <a:lvl1pPr>
              <a:defRPr sz="1400" b="1" i="0" baseline="0">
                <a:solidFill>
                  <a:schemeClr val="bg1"/>
                </a:solidFill>
              </a:defRPr>
            </a:lvl1pPr>
          </a:lstStyle>
          <a:p>
            <a:fld id="{0F214AEF-FF54-45B0-81A0-A1D28D225F74}" type="slidenum">
              <a:rPr lang="en-US" smtClean="0"/>
              <a:pPr/>
              <a:t>‹#›</a:t>
            </a:fld>
            <a:endParaRPr lang="en-US" dirty="0"/>
          </a:p>
        </p:txBody>
      </p:sp>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13378" y="6237288"/>
            <a:ext cx="3060700" cy="368300"/>
          </a:xfrm>
          <a:prstGeom prst="rect">
            <a:avLst/>
          </a:prstGeom>
        </p:spPr>
      </p:pic>
    </p:spTree>
    <p:extLst>
      <p:ext uri="{BB962C8B-B14F-4D97-AF65-F5344CB8AC3E}">
        <p14:creationId xmlns:p14="http://schemas.microsoft.com/office/powerpoint/2010/main" val="21302001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F214AEF-FF54-45B0-81A0-A1D28D225F74}" type="slidenum">
              <a:rPr lang="en-US" smtClean="0"/>
              <a:t>‹#›</a:t>
            </a:fld>
            <a:endParaRPr lang="en-US" dirty="0"/>
          </a:p>
        </p:txBody>
      </p:sp>
    </p:spTree>
    <p:extLst>
      <p:ext uri="{BB962C8B-B14F-4D97-AF65-F5344CB8AC3E}">
        <p14:creationId xmlns:p14="http://schemas.microsoft.com/office/powerpoint/2010/main" val="36520026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F214AEF-FF54-45B0-81A0-A1D28D225F74}" type="slidenum">
              <a:rPr lang="en-US" smtClean="0"/>
              <a:t>‹#›</a:t>
            </a:fld>
            <a:endParaRPr lang="en-US" dirty="0"/>
          </a:p>
        </p:txBody>
      </p:sp>
    </p:spTree>
    <p:extLst>
      <p:ext uri="{BB962C8B-B14F-4D97-AF65-F5344CB8AC3E}">
        <p14:creationId xmlns:p14="http://schemas.microsoft.com/office/powerpoint/2010/main" val="28952988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214AEF-FF54-45B0-81A0-A1D28D225F74}" type="slidenum">
              <a:rPr lang="en-US" smtClean="0"/>
              <a:t>‹#›</a:t>
            </a:fld>
            <a:endParaRPr lang="en-US" dirty="0"/>
          </a:p>
        </p:txBody>
      </p:sp>
    </p:spTree>
    <p:extLst>
      <p:ext uri="{BB962C8B-B14F-4D97-AF65-F5344CB8AC3E}">
        <p14:creationId xmlns:p14="http://schemas.microsoft.com/office/powerpoint/2010/main" val="41835238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214AEF-FF54-45B0-81A0-A1D28D225F74}" type="slidenum">
              <a:rPr lang="en-US" smtClean="0"/>
              <a:t>‹#›</a:t>
            </a:fld>
            <a:endParaRPr lang="en-US" dirty="0"/>
          </a:p>
        </p:txBody>
      </p:sp>
    </p:spTree>
    <p:extLst>
      <p:ext uri="{BB962C8B-B14F-4D97-AF65-F5344CB8AC3E}">
        <p14:creationId xmlns:p14="http://schemas.microsoft.com/office/powerpoint/2010/main" val="22895437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5" r:id="rId4"/>
    <p:sldLayoutId id="2147483666" r:id="rId5"/>
    <p:sldLayoutId id="2147483667" r:id="rId6"/>
    <p:sldLayoutId id="2147483668" r:id="rId7"/>
    <p:sldLayoutId id="2147483669" r:id="rId8"/>
    <p:sldLayoutId id="2147483670" r:id="rId9"/>
    <p:sldLayoutId id="2147483671" r:id="rId10"/>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F214AEF-FF54-45B0-81A0-A1D28D225F74}" type="slidenum">
              <a:rPr lang="en-US" smtClean="0"/>
              <a:t>1</a:t>
            </a:fld>
            <a:endParaRPr lang="en-US" dirty="0"/>
          </a:p>
        </p:txBody>
      </p:sp>
      <p:sp>
        <p:nvSpPr>
          <p:cNvPr id="3" name="TextBox 2"/>
          <p:cNvSpPr txBox="1"/>
          <p:nvPr/>
        </p:nvSpPr>
        <p:spPr>
          <a:xfrm>
            <a:off x="1629341" y="2210939"/>
            <a:ext cx="5885318" cy="1200329"/>
          </a:xfrm>
          <a:prstGeom prst="rect">
            <a:avLst/>
          </a:prstGeom>
          <a:noFill/>
        </p:spPr>
        <p:txBody>
          <a:bodyPr wrap="square" rtlCol="0">
            <a:spAutoFit/>
          </a:bodyPr>
          <a:lstStyle/>
          <a:p>
            <a:pPr algn="ctr"/>
            <a:r>
              <a:rPr lang="en-US" sz="3600" b="1" dirty="0" smtClean="0">
                <a:solidFill>
                  <a:srgbClr val="A21E1E"/>
                </a:solidFill>
                <a:effectLst>
                  <a:outerShdw blurRad="38100" dist="38100" dir="2700000" algn="tl">
                    <a:srgbClr val="000000">
                      <a:alpha val="43137"/>
                    </a:srgbClr>
                  </a:outerShdw>
                </a:effectLst>
              </a:rPr>
              <a:t>Review of Representative Responses to Questionnaire</a:t>
            </a:r>
            <a:endParaRPr lang="en-US" sz="3600" b="1" dirty="0">
              <a:solidFill>
                <a:srgbClr val="A21E1E"/>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821916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2974" y="324740"/>
            <a:ext cx="8289879" cy="707886"/>
          </a:xfrm>
          <a:prstGeom prst="rect">
            <a:avLst/>
          </a:prstGeom>
          <a:noFill/>
        </p:spPr>
        <p:txBody>
          <a:bodyPr wrap="square" rtlCol="0">
            <a:spAutoFit/>
          </a:bodyPr>
          <a:lstStyle/>
          <a:p>
            <a:pPr algn="ctr"/>
            <a:r>
              <a:rPr lang="en-US" sz="2000" b="1" dirty="0" smtClean="0">
                <a:solidFill>
                  <a:srgbClr val="2E75B6"/>
                </a:solidFill>
                <a:effectLst>
                  <a:outerShdw blurRad="38100" dist="38100" dir="2700000" algn="tl">
                    <a:srgbClr val="000000">
                      <a:alpha val="43137"/>
                    </a:srgbClr>
                  </a:outerShdw>
                </a:effectLst>
              </a:rPr>
              <a:t>8.  How do you decide which products you will show? If asked for a specific product, do you show all that you represent or just the one specified?</a:t>
            </a:r>
            <a:endParaRPr lang="en-US" sz="2000" b="1" dirty="0">
              <a:solidFill>
                <a:srgbClr val="2E75B6"/>
              </a:solidFill>
              <a:effectLst>
                <a:outerShdw blurRad="38100" dist="38100" dir="2700000" algn="tl">
                  <a:srgbClr val="000000">
                    <a:alpha val="43137"/>
                  </a:srgbClr>
                </a:outerShdw>
              </a:effectLst>
            </a:endParaRPr>
          </a:p>
        </p:txBody>
      </p:sp>
      <p:sp>
        <p:nvSpPr>
          <p:cNvPr id="6" name="TextBox 5"/>
          <p:cNvSpPr txBox="1"/>
          <p:nvPr/>
        </p:nvSpPr>
        <p:spPr>
          <a:xfrm>
            <a:off x="3105729" y="5098740"/>
            <a:ext cx="5532453" cy="523220"/>
          </a:xfrm>
          <a:prstGeom prst="rect">
            <a:avLst/>
          </a:prstGeom>
          <a:noFill/>
        </p:spPr>
        <p:txBody>
          <a:bodyPr wrap="square" rtlCol="0">
            <a:spAutoFit/>
          </a:bodyPr>
          <a:lstStyle/>
          <a:p>
            <a:r>
              <a:rPr lang="en-US" sz="1400" i="1" dirty="0" smtClean="0">
                <a:solidFill>
                  <a:srgbClr val="A21E1E"/>
                </a:solidFill>
              </a:rPr>
              <a:t>“If it’s an out of town project and the principal company does not award credit to the specifying rep we generally will not show that product.” </a:t>
            </a:r>
          </a:p>
        </p:txBody>
      </p:sp>
      <p:sp>
        <p:nvSpPr>
          <p:cNvPr id="5" name="Slide Number Placeholder 4"/>
          <p:cNvSpPr>
            <a:spLocks noGrp="1"/>
          </p:cNvSpPr>
          <p:nvPr>
            <p:ph type="sldNum" sz="quarter" idx="12"/>
          </p:nvPr>
        </p:nvSpPr>
        <p:spPr/>
        <p:txBody>
          <a:bodyPr/>
          <a:lstStyle/>
          <a:p>
            <a:fld id="{0F214AEF-FF54-45B0-81A0-A1D28D225F74}" type="slidenum">
              <a:rPr lang="en-US" smtClean="0"/>
              <a:t>10</a:t>
            </a:fld>
            <a:endParaRPr lang="en-US" dirty="0"/>
          </a:p>
        </p:txBody>
      </p:sp>
      <p:sp>
        <p:nvSpPr>
          <p:cNvPr id="11" name="TextBox 10"/>
          <p:cNvSpPr txBox="1"/>
          <p:nvPr/>
        </p:nvSpPr>
        <p:spPr>
          <a:xfrm>
            <a:off x="854243" y="1275347"/>
            <a:ext cx="1985211" cy="4616648"/>
          </a:xfrm>
          <a:prstGeom prst="rect">
            <a:avLst/>
          </a:prstGeom>
          <a:noFill/>
        </p:spPr>
        <p:txBody>
          <a:bodyPr wrap="square" rtlCol="0">
            <a:spAutoFit/>
          </a:bodyPr>
          <a:lstStyle/>
          <a:p>
            <a:r>
              <a:rPr lang="en-US" sz="1400" dirty="0" smtClean="0">
                <a:solidFill>
                  <a:srgbClr val="A21E1E"/>
                </a:solidFill>
              </a:rPr>
              <a:t>Most of the reps described themselves in a consultative role – as solutions providers -- with input on products that are appropriate for use in each project and show product that they believe provides a good solution.</a:t>
            </a:r>
          </a:p>
          <a:p>
            <a:endParaRPr lang="en-US" sz="1400" dirty="0">
              <a:solidFill>
                <a:srgbClr val="A21E1E"/>
              </a:solidFill>
            </a:endParaRPr>
          </a:p>
          <a:p>
            <a:r>
              <a:rPr lang="en-US" sz="1400" dirty="0" smtClean="0">
                <a:solidFill>
                  <a:srgbClr val="A21E1E"/>
                </a:solidFill>
              </a:rPr>
              <a:t>Common influencers are shown on the chart.  Most reps responded by saying that they show what is requested or specified.  Some thought it inappropriate to “overwhelm” an architect or specifier with a lot of products.</a:t>
            </a:r>
            <a:endParaRPr lang="en-US" sz="1400" dirty="0">
              <a:solidFill>
                <a:srgbClr val="A21E1E"/>
              </a:solidFill>
            </a:endParaRPr>
          </a:p>
        </p:txBody>
      </p:sp>
      <p:graphicFrame>
        <p:nvGraphicFramePr>
          <p:cNvPr id="12" name="Chart 11"/>
          <p:cNvGraphicFramePr>
            <a:graphicFrameLocks/>
          </p:cNvGraphicFramePr>
          <p:nvPr>
            <p:extLst>
              <p:ext uri="{D42A27DB-BD31-4B8C-83A1-F6EECF244321}">
                <p14:modId xmlns:p14="http://schemas.microsoft.com/office/powerpoint/2010/main" val="3887190436"/>
              </p:ext>
            </p:extLst>
          </p:nvPr>
        </p:nvGraphicFramePr>
        <p:xfrm>
          <a:off x="2951757" y="948405"/>
          <a:ext cx="5686425" cy="3657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749183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10652" y="322163"/>
            <a:ext cx="7722696" cy="707886"/>
          </a:xfrm>
          <a:prstGeom prst="rect">
            <a:avLst/>
          </a:prstGeom>
          <a:noFill/>
        </p:spPr>
        <p:txBody>
          <a:bodyPr wrap="square" rtlCol="0">
            <a:spAutoFit/>
          </a:bodyPr>
          <a:lstStyle/>
          <a:p>
            <a:pPr algn="ctr"/>
            <a:r>
              <a:rPr lang="en-US" sz="2000" b="1" dirty="0" smtClean="0">
                <a:solidFill>
                  <a:srgbClr val="2E75B6"/>
                </a:solidFill>
                <a:effectLst>
                  <a:outerShdw blurRad="38100" dist="38100" dir="2700000" algn="tl">
                    <a:srgbClr val="000000">
                      <a:alpha val="43137"/>
                    </a:srgbClr>
                  </a:outerShdw>
                </a:effectLst>
                <a:latin typeface="Calibri" panose="020F0502020204030204" pitchFamily="34" charset="0"/>
              </a:rPr>
              <a:t>9. What makes you want to sell one manufacturer over another? Do compensation packages or quick payments have influence?</a:t>
            </a:r>
            <a:endParaRPr lang="en-US" sz="2000" b="1" dirty="0">
              <a:solidFill>
                <a:srgbClr val="2E75B6"/>
              </a:solidFill>
              <a:effectLst>
                <a:outerShdw blurRad="38100" dist="38100" dir="2700000" algn="tl">
                  <a:srgbClr val="000000">
                    <a:alpha val="43137"/>
                  </a:srgbClr>
                </a:outerShdw>
              </a:effectLst>
              <a:latin typeface="Calibri" panose="020F0502020204030204" pitchFamily="34" charset="0"/>
            </a:endParaRPr>
          </a:p>
        </p:txBody>
      </p:sp>
      <p:graphicFrame>
        <p:nvGraphicFramePr>
          <p:cNvPr id="7" name="Chart 6"/>
          <p:cNvGraphicFramePr>
            <a:graphicFrameLocks/>
          </p:cNvGraphicFramePr>
          <p:nvPr>
            <p:extLst>
              <p:ext uri="{D42A27DB-BD31-4B8C-83A1-F6EECF244321}">
                <p14:modId xmlns:p14="http://schemas.microsoft.com/office/powerpoint/2010/main" val="1160750737"/>
              </p:ext>
            </p:extLst>
          </p:nvPr>
        </p:nvGraphicFramePr>
        <p:xfrm>
          <a:off x="3056130" y="1501112"/>
          <a:ext cx="5486400" cy="36576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866349" y="1501112"/>
            <a:ext cx="1971675" cy="3539430"/>
          </a:xfrm>
          <a:prstGeom prst="rect">
            <a:avLst/>
          </a:prstGeom>
          <a:noFill/>
        </p:spPr>
        <p:txBody>
          <a:bodyPr wrap="square" rtlCol="0">
            <a:spAutoFit/>
          </a:bodyPr>
          <a:lstStyle/>
          <a:p>
            <a:r>
              <a:rPr lang="en-US" sz="1400" dirty="0" smtClean="0">
                <a:solidFill>
                  <a:srgbClr val="A21E1E"/>
                </a:solidFill>
              </a:rPr>
              <a:t>Most reps indicated that commission rates, compensation and quick payment where the most important factors when deciding to sell one manufacturer over another.  However, they also said they would not choose a product that was not a quality product or did not provide a good solution for the project because of a higher commission or compensation rate.</a:t>
            </a:r>
            <a:endParaRPr lang="en-US" sz="1400" dirty="0">
              <a:solidFill>
                <a:srgbClr val="A21E1E"/>
              </a:solidFill>
            </a:endParaRPr>
          </a:p>
        </p:txBody>
      </p:sp>
      <p:sp>
        <p:nvSpPr>
          <p:cNvPr id="10" name="Slide Number Placeholder 9"/>
          <p:cNvSpPr>
            <a:spLocks noGrp="1"/>
          </p:cNvSpPr>
          <p:nvPr>
            <p:ph type="sldNum" sz="quarter" idx="12"/>
          </p:nvPr>
        </p:nvSpPr>
        <p:spPr/>
        <p:txBody>
          <a:bodyPr/>
          <a:lstStyle/>
          <a:p>
            <a:fld id="{0F214AEF-FF54-45B0-81A0-A1D28D225F74}" type="slidenum">
              <a:rPr lang="en-US" smtClean="0"/>
              <a:t>11</a:t>
            </a:fld>
            <a:endParaRPr lang="en-US" dirty="0"/>
          </a:p>
        </p:txBody>
      </p:sp>
    </p:spTree>
    <p:extLst>
      <p:ext uri="{BB962C8B-B14F-4D97-AF65-F5344CB8AC3E}">
        <p14:creationId xmlns:p14="http://schemas.microsoft.com/office/powerpoint/2010/main" val="4096740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10652" y="349457"/>
            <a:ext cx="7722696" cy="400110"/>
          </a:xfrm>
          <a:prstGeom prst="rect">
            <a:avLst/>
          </a:prstGeom>
          <a:noFill/>
        </p:spPr>
        <p:txBody>
          <a:bodyPr wrap="square" rtlCol="0">
            <a:spAutoFit/>
          </a:bodyPr>
          <a:lstStyle/>
          <a:p>
            <a:pPr algn="ctr"/>
            <a:r>
              <a:rPr lang="en-US" sz="2000" b="1" dirty="0" smtClean="0">
                <a:solidFill>
                  <a:srgbClr val="2E75B6"/>
                </a:solidFill>
                <a:effectLst>
                  <a:outerShdw blurRad="38100" dist="38100" dir="2700000" algn="tl">
                    <a:srgbClr val="000000">
                      <a:alpha val="43137"/>
                    </a:srgbClr>
                  </a:outerShdw>
                </a:effectLst>
                <a:latin typeface="Calibri" panose="020F0502020204030204" pitchFamily="34" charset="0"/>
              </a:rPr>
              <a:t>10.  How often do you use promotional materials on a sales call?</a:t>
            </a:r>
            <a:endParaRPr lang="en-US" sz="2000" b="1" dirty="0">
              <a:solidFill>
                <a:srgbClr val="2E75B6"/>
              </a:solidFill>
              <a:effectLst>
                <a:outerShdw blurRad="38100" dist="38100" dir="2700000" algn="tl">
                  <a:srgbClr val="000000">
                    <a:alpha val="43137"/>
                  </a:srgbClr>
                </a:outerShdw>
              </a:effectLst>
              <a:latin typeface="Calibri" panose="020F0502020204030204" pitchFamily="34" charset="0"/>
            </a:endParaRPr>
          </a:p>
        </p:txBody>
      </p:sp>
      <p:sp>
        <p:nvSpPr>
          <p:cNvPr id="6" name="TextBox 5"/>
          <p:cNvSpPr txBox="1"/>
          <p:nvPr/>
        </p:nvSpPr>
        <p:spPr>
          <a:xfrm>
            <a:off x="877437" y="1457610"/>
            <a:ext cx="1961298" cy="1169551"/>
          </a:xfrm>
          <a:prstGeom prst="rect">
            <a:avLst/>
          </a:prstGeom>
          <a:noFill/>
        </p:spPr>
        <p:txBody>
          <a:bodyPr wrap="square" rtlCol="0">
            <a:spAutoFit/>
          </a:bodyPr>
          <a:lstStyle/>
          <a:p>
            <a:r>
              <a:rPr lang="en-US" sz="1400" dirty="0" smtClean="0">
                <a:solidFill>
                  <a:srgbClr val="A21E1E"/>
                </a:solidFill>
              </a:rPr>
              <a:t>80% of reps surveyed said that they used promotional materials on “every call” or “almost always.”</a:t>
            </a:r>
            <a:endParaRPr lang="en-US" sz="1400" dirty="0">
              <a:solidFill>
                <a:srgbClr val="A21E1E"/>
              </a:solidFill>
            </a:endParaRPr>
          </a:p>
        </p:txBody>
      </p:sp>
      <p:graphicFrame>
        <p:nvGraphicFramePr>
          <p:cNvPr id="7" name="Chart 6"/>
          <p:cNvGraphicFramePr>
            <a:graphicFrameLocks/>
          </p:cNvGraphicFramePr>
          <p:nvPr>
            <p:extLst>
              <p:ext uri="{D42A27DB-BD31-4B8C-83A1-F6EECF244321}">
                <p14:modId xmlns:p14="http://schemas.microsoft.com/office/powerpoint/2010/main" val="968506296"/>
              </p:ext>
            </p:extLst>
          </p:nvPr>
        </p:nvGraphicFramePr>
        <p:xfrm>
          <a:off x="2803193" y="1216926"/>
          <a:ext cx="5486400" cy="3657600"/>
        </p:xfrm>
        <a:graphic>
          <a:graphicData uri="http://schemas.openxmlformats.org/drawingml/2006/chart">
            <c:chart xmlns:c="http://schemas.openxmlformats.org/drawingml/2006/chart" xmlns:r="http://schemas.openxmlformats.org/officeDocument/2006/relationships" r:id="rId2"/>
          </a:graphicData>
        </a:graphic>
      </p:graphicFrame>
      <p:sp>
        <p:nvSpPr>
          <p:cNvPr id="3" name="Slide Number Placeholder 2"/>
          <p:cNvSpPr>
            <a:spLocks noGrp="1"/>
          </p:cNvSpPr>
          <p:nvPr>
            <p:ph type="sldNum" sz="quarter" idx="12"/>
          </p:nvPr>
        </p:nvSpPr>
        <p:spPr/>
        <p:txBody>
          <a:bodyPr/>
          <a:lstStyle/>
          <a:p>
            <a:fld id="{0F214AEF-FF54-45B0-81A0-A1D28D225F74}" type="slidenum">
              <a:rPr lang="en-US" smtClean="0"/>
              <a:t>12</a:t>
            </a:fld>
            <a:endParaRPr lang="en-US" dirty="0"/>
          </a:p>
        </p:txBody>
      </p:sp>
      <p:sp>
        <p:nvSpPr>
          <p:cNvPr id="4" name="TextBox 3"/>
          <p:cNvSpPr txBox="1"/>
          <p:nvPr/>
        </p:nvSpPr>
        <p:spPr>
          <a:xfrm>
            <a:off x="877436" y="2890299"/>
            <a:ext cx="2056833" cy="1815882"/>
          </a:xfrm>
          <a:prstGeom prst="rect">
            <a:avLst/>
          </a:prstGeom>
          <a:noFill/>
        </p:spPr>
        <p:txBody>
          <a:bodyPr wrap="square" rtlCol="0">
            <a:spAutoFit/>
          </a:bodyPr>
          <a:lstStyle/>
          <a:p>
            <a:r>
              <a:rPr lang="en-US" sz="1400" i="1" dirty="0" smtClean="0">
                <a:solidFill>
                  <a:srgbClr val="A21E1E"/>
                </a:solidFill>
              </a:rPr>
              <a:t>“The iPad has been a game changer allowing us to bring almost everything along. Samples generally come on follow up visits once a product or group of products shows promise.”</a:t>
            </a:r>
            <a:endParaRPr lang="en-US" sz="1400" i="1" dirty="0">
              <a:solidFill>
                <a:srgbClr val="A21E1E"/>
              </a:solidFill>
            </a:endParaRPr>
          </a:p>
        </p:txBody>
      </p:sp>
    </p:spTree>
    <p:extLst>
      <p:ext uri="{BB962C8B-B14F-4D97-AF65-F5344CB8AC3E}">
        <p14:creationId xmlns:p14="http://schemas.microsoft.com/office/powerpoint/2010/main" val="6982068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10652" y="353913"/>
            <a:ext cx="7722696" cy="400110"/>
          </a:xfrm>
          <a:prstGeom prst="rect">
            <a:avLst/>
          </a:prstGeom>
          <a:noFill/>
        </p:spPr>
        <p:txBody>
          <a:bodyPr wrap="square" rtlCol="0">
            <a:spAutoFit/>
          </a:bodyPr>
          <a:lstStyle/>
          <a:p>
            <a:pPr algn="ctr"/>
            <a:r>
              <a:rPr lang="en-US" sz="2000" b="1" dirty="0" smtClean="0">
                <a:solidFill>
                  <a:srgbClr val="2E75B6"/>
                </a:solidFill>
                <a:effectLst>
                  <a:outerShdw blurRad="38100" dist="38100" dir="2700000" algn="tl">
                    <a:srgbClr val="000000">
                      <a:alpha val="43137"/>
                    </a:srgbClr>
                  </a:outerShdw>
                </a:effectLst>
              </a:rPr>
              <a:t>11.  What tools work best to help you sell a product?</a:t>
            </a:r>
            <a:endParaRPr lang="en-US" sz="2000" b="1" dirty="0">
              <a:solidFill>
                <a:srgbClr val="2E75B6"/>
              </a:solidFill>
              <a:effectLst>
                <a:outerShdw blurRad="38100" dist="38100" dir="2700000" algn="tl">
                  <a:srgbClr val="000000">
                    <a:alpha val="43137"/>
                  </a:srgbClr>
                </a:outerShdw>
              </a:effectLst>
            </a:endParaRPr>
          </a:p>
        </p:txBody>
      </p:sp>
      <p:sp>
        <p:nvSpPr>
          <p:cNvPr id="3" name="TextBox 2"/>
          <p:cNvSpPr txBox="1"/>
          <p:nvPr/>
        </p:nvSpPr>
        <p:spPr>
          <a:xfrm>
            <a:off x="523876" y="983584"/>
            <a:ext cx="2014788" cy="3970318"/>
          </a:xfrm>
          <a:prstGeom prst="rect">
            <a:avLst/>
          </a:prstGeom>
          <a:noFill/>
        </p:spPr>
        <p:txBody>
          <a:bodyPr wrap="square" rtlCol="0">
            <a:spAutoFit/>
          </a:bodyPr>
          <a:lstStyle/>
          <a:p>
            <a:r>
              <a:rPr lang="en-US" sz="1400" dirty="0" smtClean="0">
                <a:solidFill>
                  <a:srgbClr val="A21E1E"/>
                </a:solidFill>
              </a:rPr>
              <a:t>Reps repeatedly emphasized the need to have materials available for electronic access, either via a  manufacturers’ website or in electronic format for use on iPads. </a:t>
            </a:r>
          </a:p>
          <a:p>
            <a:endParaRPr lang="en-US" sz="1400" dirty="0">
              <a:solidFill>
                <a:srgbClr val="A21E1E"/>
              </a:solidFill>
            </a:endParaRPr>
          </a:p>
          <a:p>
            <a:r>
              <a:rPr lang="en-US" sz="1400" dirty="0" smtClean="0">
                <a:solidFill>
                  <a:srgbClr val="A21E1E"/>
                </a:solidFill>
              </a:rPr>
              <a:t>They also emphasized the “high-touch” nature of architects, which requires showing physical samples, but also noted the critical importance of product photos, especially installation photos.</a:t>
            </a:r>
            <a:endParaRPr lang="en-US" sz="1400" dirty="0">
              <a:solidFill>
                <a:srgbClr val="A21E1E"/>
              </a:solidFill>
            </a:endParaRPr>
          </a:p>
        </p:txBody>
      </p:sp>
      <p:sp>
        <p:nvSpPr>
          <p:cNvPr id="10" name="Slide Number Placeholder 9"/>
          <p:cNvSpPr>
            <a:spLocks noGrp="1"/>
          </p:cNvSpPr>
          <p:nvPr>
            <p:ph type="sldNum" sz="quarter" idx="12"/>
          </p:nvPr>
        </p:nvSpPr>
        <p:spPr/>
        <p:txBody>
          <a:bodyPr/>
          <a:lstStyle/>
          <a:p>
            <a:fld id="{0F214AEF-FF54-45B0-81A0-A1D28D225F74}" type="slidenum">
              <a:rPr lang="en-US" smtClean="0"/>
              <a:t>13</a:t>
            </a:fld>
            <a:endParaRPr lang="en-US" dirty="0"/>
          </a:p>
        </p:txBody>
      </p:sp>
      <p:graphicFrame>
        <p:nvGraphicFramePr>
          <p:cNvPr id="11" name="Chart 10"/>
          <p:cNvGraphicFramePr>
            <a:graphicFrameLocks/>
          </p:cNvGraphicFramePr>
          <p:nvPr>
            <p:extLst>
              <p:ext uri="{D42A27DB-BD31-4B8C-83A1-F6EECF244321}">
                <p14:modId xmlns:p14="http://schemas.microsoft.com/office/powerpoint/2010/main" val="925733542"/>
              </p:ext>
            </p:extLst>
          </p:nvPr>
        </p:nvGraphicFramePr>
        <p:xfrm>
          <a:off x="2226811" y="754023"/>
          <a:ext cx="6766213" cy="5650923"/>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6429806" y="983584"/>
            <a:ext cx="2373000" cy="1169551"/>
          </a:xfrm>
          <a:prstGeom prst="rect">
            <a:avLst/>
          </a:prstGeom>
          <a:noFill/>
        </p:spPr>
        <p:txBody>
          <a:bodyPr wrap="square" rtlCol="0">
            <a:spAutoFit/>
          </a:bodyPr>
          <a:lstStyle/>
          <a:p>
            <a:r>
              <a:rPr lang="en-US" sz="1400" i="1" dirty="0">
                <a:solidFill>
                  <a:srgbClr val="A21E1E"/>
                </a:solidFill>
              </a:rPr>
              <a:t>“We strongly feel that we need: 1. printed matter, 2. electronic </a:t>
            </a:r>
            <a:r>
              <a:rPr lang="en-US" sz="1400" i="1" dirty="0" smtClean="0">
                <a:solidFill>
                  <a:srgbClr val="A21E1E"/>
                </a:solidFill>
              </a:rPr>
              <a:t>matter and              3</a:t>
            </a:r>
            <a:r>
              <a:rPr lang="en-US" sz="1400" i="1" dirty="0">
                <a:solidFill>
                  <a:srgbClr val="A21E1E"/>
                </a:solidFill>
              </a:rPr>
              <a:t>. physical samples (we are in a </a:t>
            </a:r>
            <a:r>
              <a:rPr lang="en-US" sz="1400" i="1" dirty="0" smtClean="0">
                <a:solidFill>
                  <a:srgbClr val="A21E1E"/>
                </a:solidFill>
              </a:rPr>
              <a:t>touch </a:t>
            </a:r>
            <a:r>
              <a:rPr lang="en-US" sz="1400" i="1" dirty="0">
                <a:solidFill>
                  <a:srgbClr val="A21E1E"/>
                </a:solidFill>
              </a:rPr>
              <a:t>and feely business).“</a:t>
            </a:r>
            <a:endParaRPr lang="en-US" sz="1400" dirty="0">
              <a:solidFill>
                <a:srgbClr val="A21E1E"/>
              </a:solidFill>
            </a:endParaRPr>
          </a:p>
        </p:txBody>
      </p:sp>
    </p:spTree>
    <p:extLst>
      <p:ext uri="{BB962C8B-B14F-4D97-AF65-F5344CB8AC3E}">
        <p14:creationId xmlns:p14="http://schemas.microsoft.com/office/powerpoint/2010/main" val="16021780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0579" y="346412"/>
            <a:ext cx="8598997" cy="707886"/>
          </a:xfrm>
          <a:prstGeom prst="rect">
            <a:avLst/>
          </a:prstGeom>
          <a:noFill/>
        </p:spPr>
        <p:txBody>
          <a:bodyPr wrap="square" rtlCol="0">
            <a:spAutoFit/>
          </a:bodyPr>
          <a:lstStyle/>
          <a:p>
            <a:pPr algn="ctr"/>
            <a:r>
              <a:rPr lang="en-US" sz="2000" b="1" dirty="0" smtClean="0">
                <a:solidFill>
                  <a:srgbClr val="2E75B6"/>
                </a:solidFill>
                <a:effectLst>
                  <a:outerShdw blurRad="38100" dist="38100" dir="2700000" algn="tl">
                    <a:srgbClr val="000000">
                      <a:alpha val="43137"/>
                    </a:srgbClr>
                  </a:outerShdw>
                </a:effectLst>
              </a:rPr>
              <a:t>12.  Do you primarily use your website for product information and promotion, or do you drive your customers to the manufacturers' website?</a:t>
            </a:r>
            <a:endParaRPr lang="en-US" sz="2000" b="1" dirty="0">
              <a:solidFill>
                <a:srgbClr val="2E75B6"/>
              </a:solidFill>
              <a:effectLst>
                <a:outerShdw blurRad="38100" dist="38100" dir="2700000" algn="tl">
                  <a:srgbClr val="000000">
                    <a:alpha val="43137"/>
                  </a:srgbClr>
                </a:outerShdw>
              </a:effectLst>
            </a:endParaRPr>
          </a:p>
        </p:txBody>
      </p:sp>
      <p:sp>
        <p:nvSpPr>
          <p:cNvPr id="6" name="TextBox 5"/>
          <p:cNvSpPr txBox="1"/>
          <p:nvPr/>
        </p:nvSpPr>
        <p:spPr>
          <a:xfrm>
            <a:off x="877436" y="1525848"/>
            <a:ext cx="2085975" cy="3754874"/>
          </a:xfrm>
          <a:prstGeom prst="rect">
            <a:avLst/>
          </a:prstGeom>
          <a:noFill/>
        </p:spPr>
        <p:txBody>
          <a:bodyPr wrap="square" rtlCol="0">
            <a:spAutoFit/>
          </a:bodyPr>
          <a:lstStyle/>
          <a:p>
            <a:r>
              <a:rPr lang="en-US" sz="1400" dirty="0" smtClean="0">
                <a:solidFill>
                  <a:srgbClr val="A21E1E"/>
                </a:solidFill>
              </a:rPr>
              <a:t>Product representatives, for the most part, stated that they rely on technical information available on the manufacturer’s website, which is not always updated on a timely basis.</a:t>
            </a:r>
          </a:p>
          <a:p>
            <a:endParaRPr lang="en-US" sz="1400" i="1" dirty="0">
              <a:solidFill>
                <a:srgbClr val="A21E1E"/>
              </a:solidFill>
            </a:endParaRPr>
          </a:p>
          <a:p>
            <a:endParaRPr lang="en-US" sz="1400" i="1" dirty="0" smtClean="0">
              <a:solidFill>
                <a:srgbClr val="A21E1E"/>
              </a:solidFill>
            </a:endParaRPr>
          </a:p>
          <a:p>
            <a:r>
              <a:rPr lang="en-US" sz="1400" i="1" dirty="0" smtClean="0">
                <a:solidFill>
                  <a:srgbClr val="A21E1E"/>
                </a:solidFill>
              </a:rPr>
              <a:t>“As far as technical data, we push to the manufacturers' website as it should solve any issues with maintaining up-to-date information. Sadly, this isn't always the case.”</a:t>
            </a:r>
            <a:endParaRPr lang="en-US" sz="1400" i="1" dirty="0">
              <a:solidFill>
                <a:srgbClr val="A21E1E"/>
              </a:solidFill>
            </a:endParaRPr>
          </a:p>
        </p:txBody>
      </p:sp>
      <p:graphicFrame>
        <p:nvGraphicFramePr>
          <p:cNvPr id="8" name="Chart 7"/>
          <p:cNvGraphicFramePr>
            <a:graphicFrameLocks/>
          </p:cNvGraphicFramePr>
          <p:nvPr>
            <p:extLst>
              <p:ext uri="{D42A27DB-BD31-4B8C-83A1-F6EECF244321}">
                <p14:modId xmlns:p14="http://schemas.microsoft.com/office/powerpoint/2010/main" val="780852157"/>
              </p:ext>
            </p:extLst>
          </p:nvPr>
        </p:nvGraphicFramePr>
        <p:xfrm>
          <a:off x="2963411" y="591173"/>
          <a:ext cx="6091785" cy="3657600"/>
        </p:xfrm>
        <a:graphic>
          <a:graphicData uri="http://schemas.openxmlformats.org/drawingml/2006/chart">
            <c:chart xmlns:c="http://schemas.openxmlformats.org/drawingml/2006/chart" xmlns:r="http://schemas.openxmlformats.org/officeDocument/2006/relationships" r:id="rId2"/>
          </a:graphicData>
        </a:graphic>
      </p:graphicFrame>
      <p:sp>
        <p:nvSpPr>
          <p:cNvPr id="3" name="Slide Number Placeholder 2"/>
          <p:cNvSpPr>
            <a:spLocks noGrp="1"/>
          </p:cNvSpPr>
          <p:nvPr>
            <p:ph type="sldNum" sz="quarter" idx="12"/>
          </p:nvPr>
        </p:nvSpPr>
        <p:spPr/>
        <p:txBody>
          <a:bodyPr/>
          <a:lstStyle/>
          <a:p>
            <a:fld id="{0F214AEF-FF54-45B0-81A0-A1D28D225F74}" type="slidenum">
              <a:rPr lang="en-US" smtClean="0"/>
              <a:t>14</a:t>
            </a:fld>
            <a:endParaRPr lang="en-US" dirty="0"/>
          </a:p>
        </p:txBody>
      </p:sp>
    </p:spTree>
    <p:extLst>
      <p:ext uri="{BB962C8B-B14F-4D97-AF65-F5344CB8AC3E}">
        <p14:creationId xmlns:p14="http://schemas.microsoft.com/office/powerpoint/2010/main" val="19867417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68715" y="340245"/>
            <a:ext cx="8069467" cy="707886"/>
          </a:xfrm>
          <a:prstGeom prst="rect">
            <a:avLst/>
          </a:prstGeom>
          <a:noFill/>
        </p:spPr>
        <p:txBody>
          <a:bodyPr wrap="square" rtlCol="0">
            <a:spAutoFit/>
          </a:bodyPr>
          <a:lstStyle/>
          <a:p>
            <a:pPr marL="457200" indent="-457200" algn="ctr">
              <a:buAutoNum type="arabicPeriod" startAt="13"/>
            </a:pPr>
            <a:r>
              <a:rPr lang="en-US" sz="2000" b="1" dirty="0" smtClean="0">
                <a:solidFill>
                  <a:srgbClr val="2E75B6"/>
                </a:solidFill>
                <a:effectLst>
                  <a:outerShdw blurRad="38100" dist="38100" dir="2700000" algn="tl">
                    <a:srgbClr val="000000">
                      <a:alpha val="43137"/>
                    </a:srgbClr>
                  </a:outerShdw>
                </a:effectLst>
              </a:rPr>
              <a:t>Does the offering of technical assistance, either on your website or live stream, affect your decision over which manufacturer to favor?</a:t>
            </a:r>
            <a:endParaRPr lang="en-US" sz="2000" b="1" dirty="0">
              <a:solidFill>
                <a:srgbClr val="2E75B6"/>
              </a:solidFill>
              <a:effectLst>
                <a:outerShdw blurRad="38100" dist="38100" dir="2700000" algn="tl">
                  <a:srgbClr val="000000">
                    <a:alpha val="43137"/>
                  </a:srgbClr>
                </a:outerShdw>
              </a:effectLst>
            </a:endParaRPr>
          </a:p>
        </p:txBody>
      </p:sp>
      <p:sp>
        <p:nvSpPr>
          <p:cNvPr id="6" name="TextBox 5"/>
          <p:cNvSpPr txBox="1"/>
          <p:nvPr/>
        </p:nvSpPr>
        <p:spPr>
          <a:xfrm>
            <a:off x="885399" y="1302073"/>
            <a:ext cx="2085975" cy="4832092"/>
          </a:xfrm>
          <a:prstGeom prst="rect">
            <a:avLst/>
          </a:prstGeom>
          <a:noFill/>
        </p:spPr>
        <p:txBody>
          <a:bodyPr wrap="square" rtlCol="0">
            <a:spAutoFit/>
          </a:bodyPr>
          <a:lstStyle/>
          <a:p>
            <a:r>
              <a:rPr lang="en-US" sz="1400" dirty="0" smtClean="0">
                <a:solidFill>
                  <a:srgbClr val="A21E1E"/>
                </a:solidFill>
                <a:latin typeface="Calibri" panose="020F0502020204030204" pitchFamily="34" charset="0"/>
              </a:rPr>
              <a:t>Based on responses, most reps place a high value on technical support but were unsure about exactly what was being offered in the question. </a:t>
            </a:r>
          </a:p>
          <a:p>
            <a:endParaRPr lang="en-US" sz="1400" dirty="0">
              <a:solidFill>
                <a:srgbClr val="A21E1E"/>
              </a:solidFill>
              <a:latin typeface="Calibri" panose="020F0502020204030204" pitchFamily="34" charset="0"/>
            </a:endParaRPr>
          </a:p>
          <a:p>
            <a:r>
              <a:rPr lang="en-US" sz="1400" dirty="0" smtClean="0">
                <a:solidFill>
                  <a:srgbClr val="A21E1E"/>
                </a:solidFill>
                <a:latin typeface="Calibri" panose="020F0502020204030204" pitchFamily="34" charset="0"/>
              </a:rPr>
              <a:t>They see the need for technical support on a project-by-project basis.  They value it but may feel that they need direct one-on one contact – a phone call or “Go to Meeting” to get the necessary information for each project.</a:t>
            </a:r>
          </a:p>
          <a:p>
            <a:endParaRPr lang="en-US" sz="1400" dirty="0">
              <a:solidFill>
                <a:srgbClr val="A21E1E"/>
              </a:solidFill>
              <a:latin typeface="Calibri" panose="020F0502020204030204" pitchFamily="34" charset="0"/>
            </a:endParaRPr>
          </a:p>
          <a:p>
            <a:r>
              <a:rPr lang="en-US" sz="1400" dirty="0" smtClean="0">
                <a:solidFill>
                  <a:srgbClr val="A21E1E"/>
                </a:solidFill>
                <a:latin typeface="Calibri" panose="020F0502020204030204" pitchFamily="34" charset="0"/>
              </a:rPr>
              <a:t>Live streaming video meets this need, but may require greater explanation for the reps.</a:t>
            </a:r>
            <a:endParaRPr lang="en-US" sz="1400" i="1" dirty="0">
              <a:solidFill>
                <a:srgbClr val="A21E1E"/>
              </a:solidFill>
              <a:latin typeface="Calibri" panose="020F0502020204030204" pitchFamily="34" charset="0"/>
            </a:endParaRPr>
          </a:p>
        </p:txBody>
      </p:sp>
      <p:graphicFrame>
        <p:nvGraphicFramePr>
          <p:cNvPr id="10" name="Chart 9"/>
          <p:cNvGraphicFramePr>
            <a:graphicFrameLocks/>
          </p:cNvGraphicFramePr>
          <p:nvPr>
            <p:extLst>
              <p:ext uri="{D42A27DB-BD31-4B8C-83A1-F6EECF244321}">
                <p14:modId xmlns:p14="http://schemas.microsoft.com/office/powerpoint/2010/main" val="1432461596"/>
              </p:ext>
            </p:extLst>
          </p:nvPr>
        </p:nvGraphicFramePr>
        <p:xfrm>
          <a:off x="2971374" y="1131226"/>
          <a:ext cx="5486400" cy="365760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3227734" y="5000618"/>
            <a:ext cx="5410448" cy="738664"/>
          </a:xfrm>
          <a:prstGeom prst="rect">
            <a:avLst/>
          </a:prstGeom>
          <a:noFill/>
        </p:spPr>
        <p:txBody>
          <a:bodyPr wrap="square" rtlCol="0">
            <a:spAutoFit/>
          </a:bodyPr>
          <a:lstStyle/>
          <a:p>
            <a:r>
              <a:rPr lang="en-US" sz="1400" i="1" dirty="0" smtClean="0">
                <a:solidFill>
                  <a:srgbClr val="A21E1E"/>
                </a:solidFill>
              </a:rPr>
              <a:t>“The higher the complexity the more apt I am personally to direct the project to the company with the higher level of support both in technical &amp; engineering, quoting and project management.”</a:t>
            </a:r>
            <a:endParaRPr lang="en-US" sz="1400" i="1" dirty="0">
              <a:solidFill>
                <a:srgbClr val="A21E1E"/>
              </a:solidFill>
            </a:endParaRPr>
          </a:p>
        </p:txBody>
      </p:sp>
      <p:sp>
        <p:nvSpPr>
          <p:cNvPr id="4" name="Slide Number Placeholder 3"/>
          <p:cNvSpPr>
            <a:spLocks noGrp="1"/>
          </p:cNvSpPr>
          <p:nvPr>
            <p:ph type="sldNum" sz="quarter" idx="12"/>
          </p:nvPr>
        </p:nvSpPr>
        <p:spPr/>
        <p:txBody>
          <a:bodyPr/>
          <a:lstStyle/>
          <a:p>
            <a:fld id="{0F214AEF-FF54-45B0-81A0-A1D28D225F74}" type="slidenum">
              <a:rPr lang="en-US" smtClean="0"/>
              <a:t>15</a:t>
            </a:fld>
            <a:endParaRPr lang="en-US" dirty="0"/>
          </a:p>
        </p:txBody>
      </p:sp>
    </p:spTree>
    <p:extLst>
      <p:ext uri="{BB962C8B-B14F-4D97-AF65-F5344CB8AC3E}">
        <p14:creationId xmlns:p14="http://schemas.microsoft.com/office/powerpoint/2010/main" val="14219130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F214AEF-FF54-45B0-81A0-A1D28D225F74}" type="slidenum">
              <a:rPr lang="en-US" smtClean="0"/>
              <a:pPr/>
              <a:t>16</a:t>
            </a:fld>
            <a:endParaRPr lang="en-US" dirty="0"/>
          </a:p>
        </p:txBody>
      </p:sp>
      <p:sp>
        <p:nvSpPr>
          <p:cNvPr id="3" name="TextBox 2"/>
          <p:cNvSpPr txBox="1"/>
          <p:nvPr/>
        </p:nvSpPr>
        <p:spPr>
          <a:xfrm>
            <a:off x="710109" y="862455"/>
            <a:ext cx="7723782" cy="5693866"/>
          </a:xfrm>
          <a:prstGeom prst="rect">
            <a:avLst/>
          </a:prstGeom>
          <a:noFill/>
        </p:spPr>
        <p:txBody>
          <a:bodyPr wrap="square" rtlCol="0">
            <a:spAutoFit/>
          </a:bodyPr>
          <a:lstStyle/>
          <a:p>
            <a:pPr marL="285750" indent="-285750">
              <a:buFont typeface="Arial" panose="020B0604020202020204" pitchFamily="34" charset="0"/>
              <a:buChar char="•"/>
            </a:pPr>
            <a:r>
              <a:rPr lang="en-US" sz="1600" dirty="0" smtClean="0">
                <a:solidFill>
                  <a:srgbClr val="A21E1E"/>
                </a:solidFill>
              </a:rPr>
              <a:t>Most reps, at some point during the response process, described themselves or the services offered by their agency as “consultative.”</a:t>
            </a:r>
          </a:p>
          <a:p>
            <a:pPr marL="285750" indent="-285750">
              <a:buFont typeface="Arial" panose="020B0604020202020204" pitchFamily="34" charset="0"/>
              <a:buChar char="•"/>
            </a:pPr>
            <a:endParaRPr lang="en-US" sz="1600" dirty="0">
              <a:solidFill>
                <a:srgbClr val="A21E1E"/>
              </a:solidFill>
            </a:endParaRPr>
          </a:p>
          <a:p>
            <a:pPr marL="285750" indent="-285750">
              <a:buFont typeface="Arial" panose="020B0604020202020204" pitchFamily="34" charset="0"/>
              <a:buChar char="•"/>
            </a:pPr>
            <a:r>
              <a:rPr lang="en-US" sz="1600" dirty="0" smtClean="0">
                <a:solidFill>
                  <a:srgbClr val="A21E1E"/>
                </a:solidFill>
              </a:rPr>
              <a:t>They take pride in offering solutions for each project and consider it their role to suggest products that are right for the job.</a:t>
            </a:r>
          </a:p>
          <a:p>
            <a:pPr marL="285750" indent="-285750">
              <a:buFont typeface="Arial" panose="020B0604020202020204" pitchFamily="34" charset="0"/>
              <a:buChar char="•"/>
            </a:pPr>
            <a:endParaRPr lang="en-US" sz="1600" dirty="0">
              <a:solidFill>
                <a:srgbClr val="A21E1E"/>
              </a:solidFill>
            </a:endParaRPr>
          </a:p>
          <a:p>
            <a:pPr marL="285750" indent="-285750">
              <a:buFont typeface="Arial" panose="020B0604020202020204" pitchFamily="34" charset="0"/>
              <a:buChar char="•"/>
            </a:pPr>
            <a:r>
              <a:rPr lang="en-US" sz="1600" dirty="0" smtClean="0">
                <a:solidFill>
                  <a:srgbClr val="A21E1E"/>
                </a:solidFill>
              </a:rPr>
              <a:t>Many will, even when responding with specified or requested products</a:t>
            </a:r>
            <a:r>
              <a:rPr lang="en-US" sz="1600" smtClean="0">
                <a:solidFill>
                  <a:srgbClr val="A21E1E"/>
                </a:solidFill>
              </a:rPr>
              <a:t>, make </a:t>
            </a:r>
            <a:r>
              <a:rPr lang="en-US" sz="1600" dirty="0" smtClean="0">
                <a:solidFill>
                  <a:srgbClr val="A21E1E"/>
                </a:solidFill>
              </a:rPr>
              <a:t>additional suggestions from the products they represent.</a:t>
            </a:r>
          </a:p>
          <a:p>
            <a:pPr marL="285750" indent="-285750">
              <a:buFont typeface="Arial" panose="020B0604020202020204" pitchFamily="34" charset="0"/>
              <a:buChar char="•"/>
            </a:pPr>
            <a:endParaRPr lang="en-US" sz="1600" dirty="0">
              <a:solidFill>
                <a:srgbClr val="A21E1E"/>
              </a:solidFill>
            </a:endParaRPr>
          </a:p>
          <a:p>
            <a:pPr marL="285750" indent="-285750">
              <a:buFont typeface="Arial" panose="020B0604020202020204" pitchFamily="34" charset="0"/>
              <a:buChar char="•"/>
            </a:pPr>
            <a:r>
              <a:rPr lang="en-US" sz="1600" dirty="0" smtClean="0">
                <a:solidFill>
                  <a:srgbClr val="A21E1E"/>
                </a:solidFill>
              </a:rPr>
              <a:t>To maintain this consultative role, they rely heavily on support from manufacturers, including:</a:t>
            </a:r>
          </a:p>
          <a:p>
            <a:endParaRPr lang="en-US" sz="1000" dirty="0">
              <a:solidFill>
                <a:srgbClr val="A21E1E"/>
              </a:solidFill>
            </a:endParaRPr>
          </a:p>
          <a:p>
            <a:pPr marL="742950" lvl="1" indent="-285750">
              <a:buFont typeface="Wingdings" panose="05000000000000000000" pitchFamily="2" charset="2"/>
              <a:buChar char="§"/>
            </a:pPr>
            <a:r>
              <a:rPr lang="en-US" sz="1600" dirty="0" smtClean="0">
                <a:solidFill>
                  <a:srgbClr val="A21E1E"/>
                </a:solidFill>
              </a:rPr>
              <a:t>Product and project photography</a:t>
            </a:r>
          </a:p>
          <a:p>
            <a:pPr marL="742950" lvl="1" indent="-285750">
              <a:buFont typeface="Wingdings" panose="05000000000000000000" pitchFamily="2" charset="2"/>
              <a:buChar char="§"/>
            </a:pPr>
            <a:r>
              <a:rPr lang="en-US" sz="1600" dirty="0" smtClean="0">
                <a:solidFill>
                  <a:srgbClr val="A21E1E"/>
                </a:solidFill>
              </a:rPr>
              <a:t>Current technical information</a:t>
            </a:r>
          </a:p>
          <a:p>
            <a:pPr marL="742950" lvl="1" indent="-285750">
              <a:buFont typeface="Wingdings" panose="05000000000000000000" pitchFamily="2" charset="2"/>
              <a:buChar char="§"/>
            </a:pPr>
            <a:r>
              <a:rPr lang="en-US" sz="1600" dirty="0" smtClean="0">
                <a:solidFill>
                  <a:srgbClr val="A21E1E"/>
                </a:solidFill>
              </a:rPr>
              <a:t>Access to current, accurate information on the manufacturer’s website</a:t>
            </a:r>
          </a:p>
          <a:p>
            <a:pPr marL="742950" lvl="1" indent="-285750">
              <a:buFont typeface="Wingdings" panose="05000000000000000000" pitchFamily="2" charset="2"/>
              <a:buChar char="§"/>
            </a:pPr>
            <a:r>
              <a:rPr lang="en-US" sz="1600" dirty="0" smtClean="0">
                <a:solidFill>
                  <a:srgbClr val="A21E1E"/>
                </a:solidFill>
              </a:rPr>
              <a:t>Literature / brochures / spec sheets in both hard copy and digital format</a:t>
            </a:r>
          </a:p>
          <a:p>
            <a:pPr marL="742950" lvl="1" indent="-285750">
              <a:buFont typeface="Wingdings" panose="05000000000000000000" pitchFamily="2" charset="2"/>
              <a:buChar char="§"/>
            </a:pPr>
            <a:r>
              <a:rPr lang="en-US" sz="1600" dirty="0" smtClean="0">
                <a:solidFill>
                  <a:srgbClr val="A21E1E"/>
                </a:solidFill>
              </a:rPr>
              <a:t>Electronic tools for presentations</a:t>
            </a:r>
          </a:p>
          <a:p>
            <a:pPr marL="742950" lvl="1" indent="-285750">
              <a:buFont typeface="Wingdings" panose="05000000000000000000" pitchFamily="2" charset="2"/>
              <a:buChar char="§"/>
            </a:pPr>
            <a:r>
              <a:rPr lang="en-US" sz="1600" dirty="0" smtClean="0">
                <a:solidFill>
                  <a:srgbClr val="A21E1E"/>
                </a:solidFill>
              </a:rPr>
              <a:t>Product samples</a:t>
            </a:r>
          </a:p>
          <a:p>
            <a:pPr marL="742950" lvl="1" indent="-285750">
              <a:buFont typeface="Wingdings" panose="05000000000000000000" pitchFamily="2" charset="2"/>
              <a:buChar char="§"/>
            </a:pPr>
            <a:r>
              <a:rPr lang="en-US" sz="1600" dirty="0" smtClean="0">
                <a:solidFill>
                  <a:srgbClr val="A21E1E"/>
                </a:solidFill>
              </a:rPr>
              <a:t>Training and other learning opportunities both to keep current or in which they can involve architects and </a:t>
            </a:r>
            <a:r>
              <a:rPr lang="en-US" sz="1600" dirty="0" err="1" smtClean="0">
                <a:solidFill>
                  <a:srgbClr val="A21E1E"/>
                </a:solidFill>
              </a:rPr>
              <a:t>specifiers</a:t>
            </a:r>
            <a:endParaRPr lang="en-US" sz="1600" dirty="0" smtClean="0">
              <a:solidFill>
                <a:srgbClr val="A21E1E"/>
              </a:solidFill>
            </a:endParaRPr>
          </a:p>
          <a:p>
            <a:pPr marL="742950" lvl="1" indent="-285750">
              <a:buFont typeface="Wingdings" panose="05000000000000000000" pitchFamily="2" charset="2"/>
              <a:buChar char="§"/>
            </a:pPr>
            <a:r>
              <a:rPr lang="en-US" sz="1600" dirty="0" smtClean="0">
                <a:solidFill>
                  <a:srgbClr val="A21E1E"/>
                </a:solidFill>
              </a:rPr>
              <a:t>Technical and engineering support involving the manufacturer that can help them close the sale</a:t>
            </a:r>
          </a:p>
          <a:p>
            <a:r>
              <a:rPr lang="en-US" dirty="0" smtClean="0">
                <a:solidFill>
                  <a:srgbClr val="A21E1E"/>
                </a:solidFill>
              </a:rPr>
              <a:t> </a:t>
            </a:r>
            <a:endParaRPr lang="en-US" dirty="0">
              <a:solidFill>
                <a:srgbClr val="A21E1E"/>
              </a:solidFill>
            </a:endParaRPr>
          </a:p>
        </p:txBody>
      </p:sp>
      <p:sp>
        <p:nvSpPr>
          <p:cNvPr id="4" name="TextBox 3"/>
          <p:cNvSpPr txBox="1"/>
          <p:nvPr/>
        </p:nvSpPr>
        <p:spPr>
          <a:xfrm>
            <a:off x="3927945" y="327546"/>
            <a:ext cx="1288110" cy="461665"/>
          </a:xfrm>
          <a:prstGeom prst="rect">
            <a:avLst/>
          </a:prstGeom>
          <a:noFill/>
        </p:spPr>
        <p:txBody>
          <a:bodyPr wrap="none" rtlCol="0">
            <a:spAutoFit/>
          </a:bodyPr>
          <a:lstStyle/>
          <a:p>
            <a:r>
              <a:rPr lang="en-US" sz="2400" b="1" dirty="0" smtClean="0">
                <a:solidFill>
                  <a:srgbClr val="2E75B6"/>
                </a:solidFill>
                <a:effectLst>
                  <a:outerShdw blurRad="38100" dist="38100" dir="2700000" algn="tl">
                    <a:srgbClr val="000000">
                      <a:alpha val="43137"/>
                    </a:srgbClr>
                  </a:outerShdw>
                </a:effectLst>
              </a:rPr>
              <a:t>Synopsis</a:t>
            </a:r>
            <a:endParaRPr lang="en-US" sz="2400" b="1" dirty="0">
              <a:solidFill>
                <a:srgbClr val="2E75B6"/>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236120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02229" y="309135"/>
            <a:ext cx="6739541" cy="707886"/>
          </a:xfrm>
          <a:prstGeom prst="rect">
            <a:avLst/>
          </a:prstGeom>
          <a:noFill/>
        </p:spPr>
        <p:txBody>
          <a:bodyPr wrap="square" rtlCol="0">
            <a:spAutoFit/>
          </a:bodyPr>
          <a:lstStyle/>
          <a:p>
            <a:pPr algn="ctr"/>
            <a:r>
              <a:rPr lang="en-US" sz="2000" b="1" dirty="0">
                <a:solidFill>
                  <a:schemeClr val="accent1">
                    <a:lumMod val="75000"/>
                  </a:schemeClr>
                </a:solidFill>
                <a:effectLst>
                  <a:outerShdw blurRad="38100" dist="38100" dir="2700000" algn="tl">
                    <a:srgbClr val="000000">
                      <a:alpha val="43137"/>
                    </a:srgbClr>
                  </a:outerShdw>
                </a:effectLst>
              </a:rPr>
              <a:t>1.  How long have you personally been a </a:t>
            </a:r>
            <a:r>
              <a:rPr lang="en-US" sz="2000" b="1" dirty="0" smtClean="0">
                <a:solidFill>
                  <a:schemeClr val="accent1">
                    <a:lumMod val="75000"/>
                  </a:schemeClr>
                </a:solidFill>
                <a:effectLst>
                  <a:outerShdw blurRad="38100" dist="38100" dir="2700000" algn="tl">
                    <a:srgbClr val="000000">
                      <a:alpha val="43137"/>
                    </a:srgbClr>
                  </a:outerShdw>
                </a:effectLst>
              </a:rPr>
              <a:t>manufacturer’s </a:t>
            </a:r>
            <a:r>
              <a:rPr lang="en-US" sz="2000" b="1" dirty="0">
                <a:solidFill>
                  <a:schemeClr val="accent1">
                    <a:lumMod val="75000"/>
                  </a:schemeClr>
                </a:solidFill>
                <a:effectLst>
                  <a:outerShdw blurRad="38100" dist="38100" dir="2700000" algn="tl">
                    <a:srgbClr val="000000">
                      <a:alpha val="43137"/>
                    </a:srgbClr>
                  </a:outerShdw>
                </a:effectLst>
              </a:rPr>
              <a:t>product representative?</a:t>
            </a:r>
          </a:p>
        </p:txBody>
      </p:sp>
      <p:sp>
        <p:nvSpPr>
          <p:cNvPr id="11" name="TextBox 10"/>
          <p:cNvSpPr txBox="1"/>
          <p:nvPr/>
        </p:nvSpPr>
        <p:spPr>
          <a:xfrm>
            <a:off x="857063" y="1591800"/>
            <a:ext cx="1995319" cy="954107"/>
          </a:xfrm>
          <a:prstGeom prst="rect">
            <a:avLst/>
          </a:prstGeom>
          <a:noFill/>
        </p:spPr>
        <p:txBody>
          <a:bodyPr wrap="square" rtlCol="0">
            <a:spAutoFit/>
          </a:bodyPr>
          <a:lstStyle/>
          <a:p>
            <a:r>
              <a:rPr lang="en-US" sz="1400" dirty="0" smtClean="0">
                <a:solidFill>
                  <a:srgbClr val="A21E1E"/>
                </a:solidFill>
                <a:latin typeface="Calibri" panose="020F0502020204030204" pitchFamily="34" charset="0"/>
              </a:rPr>
              <a:t>Most product representatives surveyed fall into the 20- to 25-year category. </a:t>
            </a:r>
            <a:endParaRPr lang="en-US" sz="1400" dirty="0">
              <a:solidFill>
                <a:srgbClr val="A21E1E"/>
              </a:solidFill>
              <a:latin typeface="Calibri" panose="020F0502020204030204" pitchFamily="34" charset="0"/>
            </a:endParaRPr>
          </a:p>
        </p:txBody>
      </p:sp>
      <p:graphicFrame>
        <p:nvGraphicFramePr>
          <p:cNvPr id="5" name="Chart 4"/>
          <p:cNvGraphicFramePr>
            <a:graphicFrameLocks/>
          </p:cNvGraphicFramePr>
          <p:nvPr>
            <p:extLst>
              <p:ext uri="{D42A27DB-BD31-4B8C-83A1-F6EECF244321}">
                <p14:modId xmlns:p14="http://schemas.microsoft.com/office/powerpoint/2010/main" val="3120300053"/>
              </p:ext>
            </p:extLst>
          </p:nvPr>
        </p:nvGraphicFramePr>
        <p:xfrm>
          <a:off x="3151782" y="1376612"/>
          <a:ext cx="5486400" cy="3657600"/>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p:cNvSpPr>
            <a:spLocks noGrp="1"/>
          </p:cNvSpPr>
          <p:nvPr>
            <p:ph type="sldNum" sz="quarter" idx="12"/>
          </p:nvPr>
        </p:nvSpPr>
        <p:spPr/>
        <p:txBody>
          <a:bodyPr/>
          <a:lstStyle/>
          <a:p>
            <a:fld id="{0F214AEF-FF54-45B0-81A0-A1D28D225F74}" type="slidenum">
              <a:rPr lang="en-US" sz="1400" b="1" smtClean="0">
                <a:solidFill>
                  <a:schemeClr val="bg1"/>
                </a:solidFill>
              </a:rPr>
              <a:t>2</a:t>
            </a:fld>
            <a:endParaRPr lang="en-US" sz="1400" b="1" dirty="0">
              <a:solidFill>
                <a:schemeClr val="bg1"/>
              </a:solidFill>
            </a:endParaRPr>
          </a:p>
        </p:txBody>
      </p:sp>
    </p:spTree>
    <p:extLst>
      <p:ext uri="{BB962C8B-B14F-4D97-AF65-F5344CB8AC3E}">
        <p14:creationId xmlns:p14="http://schemas.microsoft.com/office/powerpoint/2010/main" val="30245052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02229" y="354358"/>
            <a:ext cx="6739541" cy="400110"/>
          </a:xfrm>
          <a:prstGeom prst="rect">
            <a:avLst/>
          </a:prstGeom>
          <a:noFill/>
        </p:spPr>
        <p:txBody>
          <a:bodyPr wrap="square" rtlCol="0">
            <a:spAutoFit/>
          </a:bodyPr>
          <a:lstStyle/>
          <a:p>
            <a:pPr algn="ctr"/>
            <a:r>
              <a:rPr lang="en-US" sz="2000" b="1" dirty="0" smtClean="0">
                <a:solidFill>
                  <a:schemeClr val="accent1">
                    <a:lumMod val="75000"/>
                  </a:schemeClr>
                </a:solidFill>
                <a:effectLst>
                  <a:outerShdw blurRad="38100" dist="38100" dir="2700000" algn="tl">
                    <a:srgbClr val="000000">
                      <a:alpha val="43137"/>
                    </a:srgbClr>
                  </a:outerShdw>
                </a:effectLst>
              </a:rPr>
              <a:t>2.  </a:t>
            </a:r>
            <a:r>
              <a:rPr lang="en-US" sz="2000" b="1" dirty="0">
                <a:solidFill>
                  <a:schemeClr val="accent1">
                    <a:lumMod val="75000"/>
                  </a:schemeClr>
                </a:solidFill>
                <a:effectLst>
                  <a:outerShdw blurRad="38100" dist="38100" dir="2700000" algn="tl">
                    <a:srgbClr val="000000">
                      <a:alpha val="43137"/>
                    </a:srgbClr>
                  </a:outerShdw>
                </a:effectLst>
              </a:rPr>
              <a:t>How </a:t>
            </a:r>
            <a:r>
              <a:rPr lang="en-US" sz="2000" b="1" dirty="0" smtClean="0">
                <a:solidFill>
                  <a:srgbClr val="2E75B6"/>
                </a:solidFill>
                <a:effectLst>
                  <a:outerShdw blurRad="38100" dist="38100" dir="2700000" algn="tl">
                    <a:srgbClr val="000000">
                      <a:alpha val="43137"/>
                    </a:srgbClr>
                  </a:outerShdw>
                </a:effectLst>
              </a:rPr>
              <a:t>many people </a:t>
            </a:r>
            <a:r>
              <a:rPr lang="en-US" sz="2000" b="1" dirty="0" smtClean="0">
                <a:solidFill>
                  <a:schemeClr val="accent1">
                    <a:lumMod val="75000"/>
                  </a:schemeClr>
                </a:solidFill>
                <a:effectLst>
                  <a:outerShdw blurRad="38100" dist="38100" dir="2700000" algn="tl">
                    <a:srgbClr val="000000">
                      <a:alpha val="43137"/>
                    </a:srgbClr>
                  </a:outerShdw>
                </a:effectLst>
              </a:rPr>
              <a:t>are in your agency?</a:t>
            </a:r>
            <a:endParaRPr lang="en-US" sz="2000" b="1" dirty="0">
              <a:solidFill>
                <a:schemeClr val="accent1">
                  <a:lumMod val="75000"/>
                </a:schemeClr>
              </a:solidFill>
              <a:effectLst>
                <a:outerShdw blurRad="38100" dist="38100" dir="2700000" algn="tl">
                  <a:srgbClr val="000000">
                    <a:alpha val="43137"/>
                  </a:srgbClr>
                </a:outerShdw>
              </a:effectLst>
            </a:endParaRPr>
          </a:p>
        </p:txBody>
      </p:sp>
      <p:sp>
        <p:nvSpPr>
          <p:cNvPr id="11" name="TextBox 10"/>
          <p:cNvSpPr txBox="1"/>
          <p:nvPr/>
        </p:nvSpPr>
        <p:spPr>
          <a:xfrm>
            <a:off x="846019" y="1554147"/>
            <a:ext cx="2105025" cy="954107"/>
          </a:xfrm>
          <a:prstGeom prst="rect">
            <a:avLst/>
          </a:prstGeom>
          <a:noFill/>
        </p:spPr>
        <p:txBody>
          <a:bodyPr wrap="square" rtlCol="0">
            <a:spAutoFit/>
          </a:bodyPr>
          <a:lstStyle/>
          <a:p>
            <a:r>
              <a:rPr lang="en-US" sz="1400" dirty="0" smtClean="0">
                <a:solidFill>
                  <a:srgbClr val="A21E1E"/>
                </a:solidFill>
              </a:rPr>
              <a:t>Of the agencies surveyed, most were small businesses with 5 or fewer  employees. </a:t>
            </a:r>
            <a:endParaRPr lang="en-US" sz="1400" dirty="0">
              <a:solidFill>
                <a:srgbClr val="A21E1E"/>
              </a:solidFill>
            </a:endParaRPr>
          </a:p>
        </p:txBody>
      </p:sp>
      <p:graphicFrame>
        <p:nvGraphicFramePr>
          <p:cNvPr id="7" name="Chart 6"/>
          <p:cNvGraphicFramePr>
            <a:graphicFrameLocks/>
          </p:cNvGraphicFramePr>
          <p:nvPr>
            <p:extLst>
              <p:ext uri="{D42A27DB-BD31-4B8C-83A1-F6EECF244321}">
                <p14:modId xmlns:p14="http://schemas.microsoft.com/office/powerpoint/2010/main" val="477734540"/>
              </p:ext>
            </p:extLst>
          </p:nvPr>
        </p:nvGraphicFramePr>
        <p:xfrm>
          <a:off x="2801854" y="1169362"/>
          <a:ext cx="5486400" cy="36576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8"/>
          <p:cNvGraphicFramePr>
            <a:graphicFrameLocks/>
          </p:cNvGraphicFramePr>
          <p:nvPr>
            <p:extLst>
              <p:ext uri="{D42A27DB-BD31-4B8C-83A1-F6EECF244321}">
                <p14:modId xmlns:p14="http://schemas.microsoft.com/office/powerpoint/2010/main" val="2622422676"/>
              </p:ext>
            </p:extLst>
          </p:nvPr>
        </p:nvGraphicFramePr>
        <p:xfrm>
          <a:off x="3151782" y="1294839"/>
          <a:ext cx="5486400" cy="3657600"/>
        </p:xfrm>
        <a:graphic>
          <a:graphicData uri="http://schemas.openxmlformats.org/drawingml/2006/chart">
            <c:chart xmlns:c="http://schemas.openxmlformats.org/drawingml/2006/chart" xmlns:r="http://schemas.openxmlformats.org/officeDocument/2006/relationships" r:id="rId3"/>
          </a:graphicData>
        </a:graphic>
      </p:graphicFrame>
      <p:sp>
        <p:nvSpPr>
          <p:cNvPr id="2" name="Slide Number Placeholder 1"/>
          <p:cNvSpPr>
            <a:spLocks noGrp="1"/>
          </p:cNvSpPr>
          <p:nvPr>
            <p:ph type="sldNum" sz="quarter" idx="12"/>
          </p:nvPr>
        </p:nvSpPr>
        <p:spPr/>
        <p:txBody>
          <a:bodyPr/>
          <a:lstStyle/>
          <a:p>
            <a:fld id="{0F214AEF-FF54-45B0-81A0-A1D28D225F74}" type="slidenum">
              <a:rPr lang="en-US" smtClean="0"/>
              <a:t>3</a:t>
            </a:fld>
            <a:endParaRPr lang="en-US" dirty="0"/>
          </a:p>
        </p:txBody>
      </p:sp>
    </p:spTree>
    <p:extLst>
      <p:ext uri="{BB962C8B-B14F-4D97-AF65-F5344CB8AC3E}">
        <p14:creationId xmlns:p14="http://schemas.microsoft.com/office/powerpoint/2010/main" val="37228724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361051"/>
            <a:ext cx="7722696" cy="707886"/>
          </a:xfrm>
          <a:prstGeom prst="rect">
            <a:avLst/>
          </a:prstGeom>
          <a:noFill/>
        </p:spPr>
        <p:txBody>
          <a:bodyPr wrap="square" rtlCol="0">
            <a:spAutoFit/>
          </a:bodyPr>
          <a:lstStyle/>
          <a:p>
            <a:pPr algn="ctr"/>
            <a:r>
              <a:rPr lang="en-US" sz="2000" b="1" dirty="0" smtClean="0">
                <a:solidFill>
                  <a:srgbClr val="2E75B6"/>
                </a:solidFill>
              </a:rPr>
              <a:t>3-A.  Do you use or offer any of the following technical or engineering tools / services in your agency?</a:t>
            </a:r>
            <a:endParaRPr lang="en-US" sz="2000" b="1" dirty="0">
              <a:solidFill>
                <a:srgbClr val="2E75B6"/>
              </a:solidFill>
            </a:endParaRPr>
          </a:p>
        </p:txBody>
      </p:sp>
      <p:sp>
        <p:nvSpPr>
          <p:cNvPr id="5" name="TextBox 4"/>
          <p:cNvSpPr txBox="1"/>
          <p:nvPr/>
        </p:nvSpPr>
        <p:spPr>
          <a:xfrm>
            <a:off x="878304" y="1552958"/>
            <a:ext cx="1935125" cy="1815882"/>
          </a:xfrm>
          <a:prstGeom prst="rect">
            <a:avLst/>
          </a:prstGeom>
          <a:noFill/>
        </p:spPr>
        <p:txBody>
          <a:bodyPr wrap="square" rtlCol="0">
            <a:spAutoFit/>
          </a:bodyPr>
          <a:lstStyle/>
          <a:p>
            <a:r>
              <a:rPr lang="en-US" sz="1400" dirty="0" smtClean="0">
                <a:solidFill>
                  <a:srgbClr val="A21E1E"/>
                </a:solidFill>
              </a:rPr>
              <a:t>Roughly half of agencies provide take-offs.  Agencies responding seldom use or offer technical or estimating software programs, such as CAD or One Center OST.</a:t>
            </a:r>
            <a:endParaRPr lang="en-US" sz="1400" dirty="0">
              <a:solidFill>
                <a:srgbClr val="A21E1E"/>
              </a:solidFill>
            </a:endParaRPr>
          </a:p>
        </p:txBody>
      </p:sp>
      <p:graphicFrame>
        <p:nvGraphicFramePr>
          <p:cNvPr id="7" name="Chart 6"/>
          <p:cNvGraphicFramePr>
            <a:graphicFrameLocks/>
          </p:cNvGraphicFramePr>
          <p:nvPr>
            <p:extLst>
              <p:ext uri="{D42A27DB-BD31-4B8C-83A1-F6EECF244321}">
                <p14:modId xmlns:p14="http://schemas.microsoft.com/office/powerpoint/2010/main" val="506199432"/>
              </p:ext>
            </p:extLst>
          </p:nvPr>
        </p:nvGraphicFramePr>
        <p:xfrm>
          <a:off x="3022268" y="1237256"/>
          <a:ext cx="5486400" cy="3657600"/>
        </p:xfrm>
        <a:graphic>
          <a:graphicData uri="http://schemas.openxmlformats.org/drawingml/2006/chart">
            <c:chart xmlns:c="http://schemas.openxmlformats.org/drawingml/2006/chart" xmlns:r="http://schemas.openxmlformats.org/officeDocument/2006/relationships" r:id="rId2"/>
          </a:graphicData>
        </a:graphic>
      </p:graphicFrame>
      <p:sp>
        <p:nvSpPr>
          <p:cNvPr id="9" name="Slide Number Placeholder 8"/>
          <p:cNvSpPr>
            <a:spLocks noGrp="1"/>
          </p:cNvSpPr>
          <p:nvPr>
            <p:ph type="sldNum" sz="quarter" idx="12"/>
          </p:nvPr>
        </p:nvSpPr>
        <p:spPr/>
        <p:txBody>
          <a:bodyPr/>
          <a:lstStyle/>
          <a:p>
            <a:fld id="{0F214AEF-FF54-45B0-81A0-A1D28D225F74}" type="slidenum">
              <a:rPr lang="en-US" smtClean="0"/>
              <a:t>4</a:t>
            </a:fld>
            <a:endParaRPr lang="en-US" dirty="0"/>
          </a:p>
        </p:txBody>
      </p:sp>
    </p:spTree>
    <p:extLst>
      <p:ext uri="{BB962C8B-B14F-4D97-AF65-F5344CB8AC3E}">
        <p14:creationId xmlns:p14="http://schemas.microsoft.com/office/powerpoint/2010/main" val="39077600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96715" y="336925"/>
            <a:ext cx="7722696" cy="707886"/>
          </a:xfrm>
          <a:prstGeom prst="rect">
            <a:avLst/>
          </a:prstGeom>
          <a:noFill/>
        </p:spPr>
        <p:txBody>
          <a:bodyPr wrap="square" rtlCol="0">
            <a:spAutoFit/>
          </a:bodyPr>
          <a:lstStyle/>
          <a:p>
            <a:pPr algn="ctr"/>
            <a:r>
              <a:rPr lang="en-US" sz="2000" b="1" dirty="0" smtClean="0">
                <a:solidFill>
                  <a:srgbClr val="2E75B6"/>
                </a:solidFill>
                <a:effectLst>
                  <a:outerShdw blurRad="38100" dist="38100" dir="2700000" algn="tl">
                    <a:srgbClr val="000000">
                      <a:alpha val="43137"/>
                    </a:srgbClr>
                  </a:outerShdw>
                </a:effectLst>
              </a:rPr>
              <a:t>3-B.  Do you use lead services, have tools such as an iPad, or a website for your agency?</a:t>
            </a:r>
            <a:endParaRPr lang="en-US" sz="2000" b="1" dirty="0">
              <a:solidFill>
                <a:srgbClr val="2E75B6"/>
              </a:solidFill>
              <a:effectLst>
                <a:outerShdw blurRad="38100" dist="38100" dir="2700000" algn="tl">
                  <a:srgbClr val="000000">
                    <a:alpha val="43137"/>
                  </a:srgbClr>
                </a:outerShdw>
              </a:effectLst>
            </a:endParaRPr>
          </a:p>
        </p:txBody>
      </p:sp>
      <p:sp>
        <p:nvSpPr>
          <p:cNvPr id="5" name="TextBox 4"/>
          <p:cNvSpPr txBox="1"/>
          <p:nvPr/>
        </p:nvSpPr>
        <p:spPr>
          <a:xfrm>
            <a:off x="648587" y="1371602"/>
            <a:ext cx="1935125" cy="2893100"/>
          </a:xfrm>
          <a:prstGeom prst="rect">
            <a:avLst/>
          </a:prstGeom>
          <a:noFill/>
        </p:spPr>
        <p:txBody>
          <a:bodyPr wrap="square" rtlCol="0">
            <a:spAutoFit/>
          </a:bodyPr>
          <a:lstStyle/>
          <a:p>
            <a:r>
              <a:rPr lang="en-US" sz="1400" dirty="0" smtClean="0">
                <a:solidFill>
                  <a:srgbClr val="A21E1E"/>
                </a:solidFill>
              </a:rPr>
              <a:t>Most agencies have their own website.</a:t>
            </a:r>
          </a:p>
          <a:p>
            <a:endParaRPr lang="en-US" sz="1400" dirty="0" smtClean="0">
              <a:solidFill>
                <a:srgbClr val="A21E1E"/>
              </a:solidFill>
            </a:endParaRPr>
          </a:p>
          <a:p>
            <a:r>
              <a:rPr lang="en-US" sz="1400" dirty="0" smtClean="0">
                <a:solidFill>
                  <a:srgbClr val="A21E1E"/>
                </a:solidFill>
              </a:rPr>
              <a:t>All agencies surveyed use iPads.</a:t>
            </a:r>
          </a:p>
          <a:p>
            <a:endParaRPr lang="en-US" sz="1400" dirty="0" smtClean="0">
              <a:solidFill>
                <a:srgbClr val="A21E1E"/>
              </a:solidFill>
            </a:endParaRPr>
          </a:p>
          <a:p>
            <a:r>
              <a:rPr lang="en-US" sz="1400" dirty="0" smtClean="0">
                <a:solidFill>
                  <a:srgbClr val="A21E1E"/>
                </a:solidFill>
              </a:rPr>
              <a:t>Among  agencies naming a lead service,  REED was mentioned most often.  One of the agencies responding noted that they use four lead services.</a:t>
            </a:r>
          </a:p>
        </p:txBody>
      </p:sp>
      <p:graphicFrame>
        <p:nvGraphicFramePr>
          <p:cNvPr id="7" name="Chart 6"/>
          <p:cNvGraphicFramePr>
            <a:graphicFrameLocks/>
          </p:cNvGraphicFramePr>
          <p:nvPr>
            <p:extLst>
              <p:ext uri="{D42A27DB-BD31-4B8C-83A1-F6EECF244321}">
                <p14:modId xmlns:p14="http://schemas.microsoft.com/office/powerpoint/2010/main" val="520452882"/>
              </p:ext>
            </p:extLst>
          </p:nvPr>
        </p:nvGraphicFramePr>
        <p:xfrm>
          <a:off x="2657475" y="904875"/>
          <a:ext cx="5486400" cy="3657600"/>
        </p:xfrm>
        <a:graphic>
          <a:graphicData uri="http://schemas.openxmlformats.org/drawingml/2006/chart">
            <c:chart xmlns:c="http://schemas.openxmlformats.org/drawingml/2006/chart" xmlns:r="http://schemas.openxmlformats.org/officeDocument/2006/relationships" r:id="rId2"/>
          </a:graphicData>
        </a:graphic>
      </p:graphicFrame>
      <p:sp>
        <p:nvSpPr>
          <p:cNvPr id="3" name="Slide Number Placeholder 2"/>
          <p:cNvSpPr>
            <a:spLocks noGrp="1"/>
          </p:cNvSpPr>
          <p:nvPr>
            <p:ph type="sldNum" sz="quarter" idx="12"/>
          </p:nvPr>
        </p:nvSpPr>
        <p:spPr/>
        <p:txBody>
          <a:bodyPr/>
          <a:lstStyle/>
          <a:p>
            <a:fld id="{0F214AEF-FF54-45B0-81A0-A1D28D225F74}" type="slidenum">
              <a:rPr lang="en-US" smtClean="0"/>
              <a:t>5</a:t>
            </a:fld>
            <a:endParaRPr lang="en-US" dirty="0"/>
          </a:p>
        </p:txBody>
      </p:sp>
    </p:spTree>
    <p:extLst>
      <p:ext uri="{BB962C8B-B14F-4D97-AF65-F5344CB8AC3E}">
        <p14:creationId xmlns:p14="http://schemas.microsoft.com/office/powerpoint/2010/main" val="1020726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47041" y="360771"/>
            <a:ext cx="7722696" cy="400110"/>
          </a:xfrm>
          <a:prstGeom prst="rect">
            <a:avLst/>
          </a:prstGeom>
          <a:noFill/>
        </p:spPr>
        <p:txBody>
          <a:bodyPr wrap="square" rtlCol="0">
            <a:spAutoFit/>
          </a:bodyPr>
          <a:lstStyle/>
          <a:p>
            <a:pPr algn="ctr"/>
            <a:r>
              <a:rPr lang="en-US" sz="2000" b="1" dirty="0" smtClean="0">
                <a:solidFill>
                  <a:srgbClr val="2E75B6"/>
                </a:solidFill>
                <a:effectLst>
                  <a:outerShdw blurRad="38100" dist="38100" dir="2700000" algn="tl">
                    <a:srgbClr val="000000">
                      <a:alpha val="43137"/>
                    </a:srgbClr>
                  </a:outerShdw>
                </a:effectLst>
              </a:rPr>
              <a:t>4.  How many total manufacturers do you represent?</a:t>
            </a:r>
            <a:endParaRPr lang="en-US" sz="2000" b="1" dirty="0">
              <a:solidFill>
                <a:srgbClr val="2E75B6"/>
              </a:solidFill>
              <a:effectLst>
                <a:outerShdw blurRad="38100" dist="38100" dir="2700000" algn="tl">
                  <a:srgbClr val="000000">
                    <a:alpha val="43137"/>
                  </a:srgbClr>
                </a:outerShdw>
              </a:effectLst>
            </a:endParaRPr>
          </a:p>
        </p:txBody>
      </p:sp>
      <p:graphicFrame>
        <p:nvGraphicFramePr>
          <p:cNvPr id="3" name="Chart 2"/>
          <p:cNvGraphicFramePr>
            <a:graphicFrameLocks/>
          </p:cNvGraphicFramePr>
          <p:nvPr>
            <p:extLst>
              <p:ext uri="{D42A27DB-BD31-4B8C-83A1-F6EECF244321}">
                <p14:modId xmlns:p14="http://schemas.microsoft.com/office/powerpoint/2010/main" val="1117850857"/>
              </p:ext>
            </p:extLst>
          </p:nvPr>
        </p:nvGraphicFramePr>
        <p:xfrm>
          <a:off x="2890587" y="998875"/>
          <a:ext cx="5486400" cy="365760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894923" y="1408420"/>
            <a:ext cx="1762125" cy="2893100"/>
          </a:xfrm>
          <a:prstGeom prst="rect">
            <a:avLst/>
          </a:prstGeom>
          <a:noFill/>
        </p:spPr>
        <p:txBody>
          <a:bodyPr wrap="square" rtlCol="0">
            <a:spAutoFit/>
          </a:bodyPr>
          <a:lstStyle/>
          <a:p>
            <a:r>
              <a:rPr lang="en-US" sz="1400" dirty="0" smtClean="0">
                <a:solidFill>
                  <a:srgbClr val="A21E1E"/>
                </a:solidFill>
              </a:rPr>
              <a:t>No agency represents fewer than five manufacturers or more than 20.</a:t>
            </a:r>
          </a:p>
          <a:p>
            <a:endParaRPr lang="en-US" sz="1400" dirty="0">
              <a:solidFill>
                <a:srgbClr val="A21E1E"/>
              </a:solidFill>
            </a:endParaRPr>
          </a:p>
          <a:p>
            <a:r>
              <a:rPr lang="en-US" sz="1400" dirty="0" smtClean="0">
                <a:solidFill>
                  <a:srgbClr val="A21E1E"/>
                </a:solidFill>
              </a:rPr>
              <a:t>Figures shown on chart represent direct quotes from those surveyed, therefore there is some overlap in numbers, i.e. 5 to 10, 10 to 15, 15 to 20, etc.</a:t>
            </a:r>
            <a:endParaRPr lang="en-US" sz="1400" dirty="0">
              <a:solidFill>
                <a:srgbClr val="A21E1E"/>
              </a:solidFill>
            </a:endParaRPr>
          </a:p>
        </p:txBody>
      </p:sp>
      <p:sp>
        <p:nvSpPr>
          <p:cNvPr id="6" name="Slide Number Placeholder 5"/>
          <p:cNvSpPr>
            <a:spLocks noGrp="1"/>
          </p:cNvSpPr>
          <p:nvPr>
            <p:ph type="sldNum" sz="quarter" idx="12"/>
          </p:nvPr>
        </p:nvSpPr>
        <p:spPr/>
        <p:txBody>
          <a:bodyPr/>
          <a:lstStyle/>
          <a:p>
            <a:fld id="{0F214AEF-FF54-45B0-81A0-A1D28D225F74}" type="slidenum">
              <a:rPr lang="en-US" smtClean="0"/>
              <a:t>6</a:t>
            </a:fld>
            <a:endParaRPr lang="en-US" dirty="0"/>
          </a:p>
        </p:txBody>
      </p:sp>
    </p:spTree>
    <p:extLst>
      <p:ext uri="{BB962C8B-B14F-4D97-AF65-F5344CB8AC3E}">
        <p14:creationId xmlns:p14="http://schemas.microsoft.com/office/powerpoint/2010/main" val="6531629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03845" y="363106"/>
            <a:ext cx="6536309" cy="707886"/>
          </a:xfrm>
          <a:prstGeom prst="rect">
            <a:avLst/>
          </a:prstGeom>
          <a:noFill/>
        </p:spPr>
        <p:txBody>
          <a:bodyPr wrap="square" rtlCol="0">
            <a:spAutoFit/>
          </a:bodyPr>
          <a:lstStyle/>
          <a:p>
            <a:pPr algn="ctr"/>
            <a:r>
              <a:rPr lang="en-US" sz="2000" b="1" dirty="0" smtClean="0">
                <a:solidFill>
                  <a:srgbClr val="2E75B6"/>
                </a:solidFill>
                <a:effectLst>
                  <a:outerShdw blurRad="38100" dist="38100" dir="2700000" algn="tl">
                    <a:srgbClr val="000000">
                      <a:alpha val="43137"/>
                    </a:srgbClr>
                  </a:outerShdw>
                </a:effectLst>
              </a:rPr>
              <a:t>5.  Are all the product types you represent exclusive to you in your territory?</a:t>
            </a:r>
            <a:endParaRPr lang="en-US" sz="2000" b="1" dirty="0">
              <a:solidFill>
                <a:srgbClr val="2E75B6"/>
              </a:solidFill>
              <a:effectLst>
                <a:outerShdw blurRad="38100" dist="38100" dir="2700000" algn="tl">
                  <a:srgbClr val="000000">
                    <a:alpha val="43137"/>
                  </a:srgbClr>
                </a:outerShdw>
              </a:effectLst>
            </a:endParaRPr>
          </a:p>
        </p:txBody>
      </p:sp>
      <p:graphicFrame>
        <p:nvGraphicFramePr>
          <p:cNvPr id="5" name="Chart 4"/>
          <p:cNvGraphicFramePr>
            <a:graphicFrameLocks/>
          </p:cNvGraphicFramePr>
          <p:nvPr>
            <p:extLst>
              <p:ext uri="{D42A27DB-BD31-4B8C-83A1-F6EECF244321}">
                <p14:modId xmlns:p14="http://schemas.microsoft.com/office/powerpoint/2010/main" val="196160872"/>
              </p:ext>
            </p:extLst>
          </p:nvPr>
        </p:nvGraphicFramePr>
        <p:xfrm>
          <a:off x="2686050" y="1070992"/>
          <a:ext cx="5486400" cy="365760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809197" y="1580439"/>
            <a:ext cx="2085975" cy="954107"/>
          </a:xfrm>
          <a:prstGeom prst="rect">
            <a:avLst/>
          </a:prstGeom>
          <a:noFill/>
        </p:spPr>
        <p:txBody>
          <a:bodyPr wrap="square" rtlCol="0">
            <a:spAutoFit/>
          </a:bodyPr>
          <a:lstStyle/>
          <a:p>
            <a:r>
              <a:rPr lang="en-US" sz="1400" dirty="0" smtClean="0">
                <a:solidFill>
                  <a:srgbClr val="A21E1E"/>
                </a:solidFill>
              </a:rPr>
              <a:t>Only one representative indicated that the product lines they represent are not exclusive.</a:t>
            </a:r>
            <a:endParaRPr lang="en-US" sz="1400" dirty="0">
              <a:solidFill>
                <a:srgbClr val="A21E1E"/>
              </a:solidFill>
            </a:endParaRPr>
          </a:p>
        </p:txBody>
      </p:sp>
      <p:sp>
        <p:nvSpPr>
          <p:cNvPr id="8" name="Slide Number Placeholder 7"/>
          <p:cNvSpPr>
            <a:spLocks noGrp="1"/>
          </p:cNvSpPr>
          <p:nvPr>
            <p:ph type="sldNum" sz="quarter" idx="12"/>
          </p:nvPr>
        </p:nvSpPr>
        <p:spPr/>
        <p:txBody>
          <a:bodyPr/>
          <a:lstStyle/>
          <a:p>
            <a:fld id="{0F214AEF-FF54-45B0-81A0-A1D28D225F74}" type="slidenum">
              <a:rPr lang="en-US" smtClean="0"/>
              <a:t>7</a:t>
            </a:fld>
            <a:endParaRPr lang="en-US" dirty="0"/>
          </a:p>
        </p:txBody>
      </p:sp>
    </p:spTree>
    <p:extLst>
      <p:ext uri="{BB962C8B-B14F-4D97-AF65-F5344CB8AC3E}">
        <p14:creationId xmlns:p14="http://schemas.microsoft.com/office/powerpoint/2010/main" val="10215404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10652" y="349458"/>
            <a:ext cx="7722696" cy="400110"/>
          </a:xfrm>
          <a:prstGeom prst="rect">
            <a:avLst/>
          </a:prstGeom>
          <a:noFill/>
        </p:spPr>
        <p:txBody>
          <a:bodyPr wrap="square" rtlCol="0">
            <a:spAutoFit/>
          </a:bodyPr>
          <a:lstStyle/>
          <a:p>
            <a:pPr algn="ctr"/>
            <a:r>
              <a:rPr lang="en-US" sz="2000" b="1" dirty="0" smtClean="0">
                <a:solidFill>
                  <a:srgbClr val="2E75B6"/>
                </a:solidFill>
                <a:effectLst>
                  <a:outerShdw blurRad="38100" dist="38100" dir="2700000" algn="tl">
                    <a:srgbClr val="000000">
                      <a:alpha val="43137"/>
                    </a:srgbClr>
                  </a:outerShdw>
                </a:effectLst>
              </a:rPr>
              <a:t>6.  What product types are your top three commission generators?</a:t>
            </a:r>
            <a:endParaRPr lang="en-US" sz="2000" b="1" dirty="0">
              <a:solidFill>
                <a:srgbClr val="2E75B6"/>
              </a:solidFill>
              <a:effectLst>
                <a:outerShdw blurRad="38100" dist="38100" dir="2700000" algn="tl">
                  <a:srgbClr val="000000">
                    <a:alpha val="43137"/>
                  </a:srgbClr>
                </a:outerShdw>
              </a:effectLst>
            </a:endParaRPr>
          </a:p>
        </p:txBody>
      </p:sp>
      <p:sp>
        <p:nvSpPr>
          <p:cNvPr id="6" name="TextBox 5"/>
          <p:cNvSpPr txBox="1"/>
          <p:nvPr/>
        </p:nvSpPr>
        <p:spPr>
          <a:xfrm>
            <a:off x="684692" y="1056766"/>
            <a:ext cx="2024617" cy="1600438"/>
          </a:xfrm>
          <a:prstGeom prst="rect">
            <a:avLst/>
          </a:prstGeom>
          <a:noFill/>
        </p:spPr>
        <p:txBody>
          <a:bodyPr wrap="square" rtlCol="0">
            <a:spAutoFit/>
          </a:bodyPr>
          <a:lstStyle/>
          <a:p>
            <a:r>
              <a:rPr lang="en-US" sz="1400" dirty="0" smtClean="0">
                <a:solidFill>
                  <a:srgbClr val="A21E1E"/>
                </a:solidFill>
                <a:latin typeface="Calibri" panose="020F0502020204030204" pitchFamily="34" charset="0"/>
              </a:rPr>
              <a:t>Products mentioned most often as top commission generators by all agencies surveyed include metal ceilings (1), wood ceilings (2) and acoustical ceilings (3).  </a:t>
            </a:r>
            <a:endParaRPr lang="en-US" sz="1400" dirty="0">
              <a:solidFill>
                <a:srgbClr val="A21E1E"/>
              </a:solidFill>
              <a:latin typeface="Calibri" panose="020F0502020204030204" pitchFamily="34" charset="0"/>
            </a:endParaRPr>
          </a:p>
        </p:txBody>
      </p:sp>
      <p:graphicFrame>
        <p:nvGraphicFramePr>
          <p:cNvPr id="8" name="Chart 7"/>
          <p:cNvGraphicFramePr>
            <a:graphicFrameLocks/>
          </p:cNvGraphicFramePr>
          <p:nvPr>
            <p:extLst>
              <p:ext uri="{D42A27DB-BD31-4B8C-83A1-F6EECF244321}">
                <p14:modId xmlns:p14="http://schemas.microsoft.com/office/powerpoint/2010/main" val="853554845"/>
              </p:ext>
            </p:extLst>
          </p:nvPr>
        </p:nvGraphicFramePr>
        <p:xfrm>
          <a:off x="2600126" y="943329"/>
          <a:ext cx="6400800" cy="5486400"/>
        </p:xfrm>
        <a:graphic>
          <a:graphicData uri="http://schemas.openxmlformats.org/drawingml/2006/chart">
            <c:chart xmlns:c="http://schemas.openxmlformats.org/drawingml/2006/chart" xmlns:r="http://schemas.openxmlformats.org/officeDocument/2006/relationships" r:id="rId2"/>
          </a:graphicData>
        </a:graphic>
      </p:graphicFrame>
      <p:sp>
        <p:nvSpPr>
          <p:cNvPr id="3" name="Slide Number Placeholder 2"/>
          <p:cNvSpPr>
            <a:spLocks noGrp="1"/>
          </p:cNvSpPr>
          <p:nvPr>
            <p:ph type="sldNum" sz="quarter" idx="12"/>
          </p:nvPr>
        </p:nvSpPr>
        <p:spPr/>
        <p:txBody>
          <a:bodyPr/>
          <a:lstStyle/>
          <a:p>
            <a:fld id="{0F214AEF-FF54-45B0-81A0-A1D28D225F74}" type="slidenum">
              <a:rPr lang="en-US" smtClean="0"/>
              <a:t>8</a:t>
            </a:fld>
            <a:endParaRPr lang="en-US" dirty="0"/>
          </a:p>
        </p:txBody>
      </p:sp>
    </p:spTree>
    <p:extLst>
      <p:ext uri="{BB962C8B-B14F-4D97-AF65-F5344CB8AC3E}">
        <p14:creationId xmlns:p14="http://schemas.microsoft.com/office/powerpoint/2010/main" val="26140480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10652" y="348985"/>
            <a:ext cx="7722696" cy="400110"/>
          </a:xfrm>
          <a:prstGeom prst="rect">
            <a:avLst/>
          </a:prstGeom>
          <a:noFill/>
        </p:spPr>
        <p:txBody>
          <a:bodyPr wrap="square" rtlCol="0">
            <a:spAutoFit/>
          </a:bodyPr>
          <a:lstStyle/>
          <a:p>
            <a:pPr algn="ctr"/>
            <a:r>
              <a:rPr lang="en-US" sz="2000" b="1" dirty="0" smtClean="0">
                <a:solidFill>
                  <a:srgbClr val="2E75B6"/>
                </a:solidFill>
                <a:effectLst>
                  <a:outerShdw blurRad="38100" dist="38100" dir="2700000" algn="tl">
                    <a:srgbClr val="000000">
                      <a:alpha val="43137"/>
                    </a:srgbClr>
                  </a:outerShdw>
                </a:effectLst>
              </a:rPr>
              <a:t>7.  Does a manufacturer’s local / national / global presence matter?</a:t>
            </a:r>
            <a:endParaRPr lang="en-US" sz="2000" b="1" dirty="0">
              <a:solidFill>
                <a:srgbClr val="2E75B6"/>
              </a:solidFill>
              <a:effectLst>
                <a:outerShdw blurRad="38100" dist="38100" dir="2700000" algn="tl">
                  <a:srgbClr val="000000">
                    <a:alpha val="43137"/>
                  </a:srgbClr>
                </a:outerShdw>
              </a:effectLst>
            </a:endParaRPr>
          </a:p>
        </p:txBody>
      </p:sp>
      <p:sp>
        <p:nvSpPr>
          <p:cNvPr id="6" name="TextBox 5"/>
          <p:cNvSpPr txBox="1"/>
          <p:nvPr/>
        </p:nvSpPr>
        <p:spPr>
          <a:xfrm>
            <a:off x="549802" y="2290334"/>
            <a:ext cx="2085975" cy="1384995"/>
          </a:xfrm>
          <a:prstGeom prst="rect">
            <a:avLst/>
          </a:prstGeom>
          <a:noFill/>
        </p:spPr>
        <p:txBody>
          <a:bodyPr wrap="square" rtlCol="0">
            <a:spAutoFit/>
          </a:bodyPr>
          <a:lstStyle/>
          <a:p>
            <a:r>
              <a:rPr lang="en-US" sz="1400" i="1" dirty="0" smtClean="0">
                <a:solidFill>
                  <a:srgbClr val="A21E1E"/>
                </a:solidFill>
              </a:rPr>
              <a:t>“National presence is very important.  Global presence, not as important, but can be helpful at times on international projects.” </a:t>
            </a:r>
          </a:p>
        </p:txBody>
      </p:sp>
      <p:graphicFrame>
        <p:nvGraphicFramePr>
          <p:cNvPr id="7" name="Chart 6"/>
          <p:cNvGraphicFramePr>
            <a:graphicFrameLocks/>
          </p:cNvGraphicFramePr>
          <p:nvPr>
            <p:extLst>
              <p:ext uri="{D42A27DB-BD31-4B8C-83A1-F6EECF244321}">
                <p14:modId xmlns:p14="http://schemas.microsoft.com/office/powerpoint/2010/main" val="2868950525"/>
              </p:ext>
            </p:extLst>
          </p:nvPr>
        </p:nvGraphicFramePr>
        <p:xfrm>
          <a:off x="2690037" y="855920"/>
          <a:ext cx="5486400" cy="3657600"/>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559091" y="3797504"/>
            <a:ext cx="2085975" cy="738664"/>
          </a:xfrm>
          <a:prstGeom prst="rect">
            <a:avLst/>
          </a:prstGeom>
          <a:noFill/>
        </p:spPr>
        <p:txBody>
          <a:bodyPr wrap="square" rtlCol="0">
            <a:spAutoFit/>
          </a:bodyPr>
          <a:lstStyle/>
          <a:p>
            <a:r>
              <a:rPr lang="en-US" sz="1400" i="1" dirty="0" smtClean="0">
                <a:solidFill>
                  <a:srgbClr val="A21E1E"/>
                </a:solidFill>
                <a:latin typeface="Calibri" panose="020F0502020204030204" pitchFamily="34" charset="0"/>
              </a:rPr>
              <a:t>“Architects like to see not only a local reach but global reach.”</a:t>
            </a:r>
          </a:p>
        </p:txBody>
      </p:sp>
      <p:sp>
        <p:nvSpPr>
          <p:cNvPr id="3" name="TextBox 2"/>
          <p:cNvSpPr txBox="1"/>
          <p:nvPr/>
        </p:nvSpPr>
        <p:spPr>
          <a:xfrm>
            <a:off x="559094" y="4658343"/>
            <a:ext cx="2085975" cy="954107"/>
          </a:xfrm>
          <a:prstGeom prst="rect">
            <a:avLst/>
          </a:prstGeom>
          <a:noFill/>
        </p:spPr>
        <p:txBody>
          <a:bodyPr wrap="square" rtlCol="0">
            <a:spAutoFit/>
          </a:bodyPr>
          <a:lstStyle/>
          <a:p>
            <a:r>
              <a:rPr lang="en-US" sz="1400" i="1" dirty="0" smtClean="0">
                <a:solidFill>
                  <a:srgbClr val="A21E1E"/>
                </a:solidFill>
              </a:rPr>
              <a:t>Yes, as do commissions that will be paid if we’re working on an international project.</a:t>
            </a:r>
            <a:endParaRPr lang="en-US" sz="1400" i="1" dirty="0">
              <a:solidFill>
                <a:srgbClr val="A21E1E"/>
              </a:solidFill>
            </a:endParaRPr>
          </a:p>
        </p:txBody>
      </p:sp>
      <p:sp>
        <p:nvSpPr>
          <p:cNvPr id="4" name="Slide Number Placeholder 3"/>
          <p:cNvSpPr>
            <a:spLocks noGrp="1"/>
          </p:cNvSpPr>
          <p:nvPr>
            <p:ph type="sldNum" sz="quarter" idx="12"/>
          </p:nvPr>
        </p:nvSpPr>
        <p:spPr/>
        <p:txBody>
          <a:bodyPr/>
          <a:lstStyle/>
          <a:p>
            <a:fld id="{0F214AEF-FF54-45B0-81A0-A1D28D225F74}" type="slidenum">
              <a:rPr lang="en-US" smtClean="0"/>
              <a:t>9</a:t>
            </a:fld>
            <a:endParaRPr lang="en-US" dirty="0"/>
          </a:p>
        </p:txBody>
      </p:sp>
      <p:sp>
        <p:nvSpPr>
          <p:cNvPr id="10" name="TextBox 9"/>
          <p:cNvSpPr txBox="1"/>
          <p:nvPr/>
        </p:nvSpPr>
        <p:spPr>
          <a:xfrm>
            <a:off x="500038" y="1240235"/>
            <a:ext cx="2802721" cy="954107"/>
          </a:xfrm>
          <a:prstGeom prst="rect">
            <a:avLst/>
          </a:prstGeom>
          <a:noFill/>
        </p:spPr>
        <p:txBody>
          <a:bodyPr wrap="square" rtlCol="0">
            <a:spAutoFit/>
          </a:bodyPr>
          <a:lstStyle/>
          <a:p>
            <a:r>
              <a:rPr lang="en-US" sz="1400" dirty="0" smtClean="0">
                <a:solidFill>
                  <a:srgbClr val="A21E1E"/>
                </a:solidFill>
              </a:rPr>
              <a:t>There were many comments that expanded on “yes’ and “no” responses.  Some of the more notable are below.</a:t>
            </a:r>
            <a:endParaRPr lang="en-US" sz="1400" dirty="0">
              <a:solidFill>
                <a:srgbClr val="A21E1E"/>
              </a:solidFill>
            </a:endParaRPr>
          </a:p>
        </p:txBody>
      </p:sp>
    </p:spTree>
    <p:extLst>
      <p:ext uri="{BB962C8B-B14F-4D97-AF65-F5344CB8AC3E}">
        <p14:creationId xmlns:p14="http://schemas.microsoft.com/office/powerpoint/2010/main" val="162639228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635</TotalTime>
  <Words>1185</Words>
  <Application>Microsoft Office PowerPoint</Application>
  <PresentationFormat>On-screen Show (4:3)</PresentationFormat>
  <Paragraphs>88</Paragraphs>
  <Slides>16</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Calibri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Owner</dc:creator>
  <cp:lastModifiedBy>Owner</cp:lastModifiedBy>
  <cp:revision>196</cp:revision>
  <dcterms:created xsi:type="dcterms:W3CDTF">2014-08-26T16:23:20Z</dcterms:created>
  <dcterms:modified xsi:type="dcterms:W3CDTF">2020-04-15T18:31:55Z</dcterms:modified>
</cp:coreProperties>
</file>